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4"/>
  </p:notesMasterIdLst>
  <p:sldIdLst>
    <p:sldId id="256" r:id="rId2"/>
    <p:sldId id="258" r:id="rId3"/>
    <p:sldId id="273" r:id="rId4"/>
    <p:sldId id="277" r:id="rId5"/>
    <p:sldId id="257" r:id="rId6"/>
    <p:sldId id="275" r:id="rId7"/>
    <p:sldId id="274" r:id="rId8"/>
    <p:sldId id="280" r:id="rId9"/>
    <p:sldId id="278" r:id="rId10"/>
    <p:sldId id="279" r:id="rId11"/>
    <p:sldId id="282" r:id="rId12"/>
    <p:sldId id="285" r:id="rId13"/>
    <p:sldId id="286" r:id="rId14"/>
    <p:sldId id="284" r:id="rId15"/>
    <p:sldId id="287" r:id="rId16"/>
    <p:sldId id="288" r:id="rId17"/>
    <p:sldId id="291" r:id="rId18"/>
    <p:sldId id="292" r:id="rId19"/>
    <p:sldId id="293" r:id="rId20"/>
    <p:sldId id="289" r:id="rId21"/>
    <p:sldId id="281" r:id="rId22"/>
    <p:sldId id="283"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F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86488"/>
  </p:normalViewPr>
  <p:slideViewPr>
    <p:cSldViewPr snapToGrid="0" snapToObjects="1">
      <p:cViewPr>
        <p:scale>
          <a:sx n="110" d="100"/>
          <a:sy n="110" d="100"/>
        </p:scale>
        <p:origin x="76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CE953-1F2D-0F48-9B0E-E35EDF5289A2}" type="datetimeFigureOut">
              <a:rPr kumimoji="1" lang="ja-JP" altLang="en-US" smtClean="0"/>
              <a:t>2021/7/18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D4E58-46CC-B445-82A0-DAEABB1A5096}" type="slidenum">
              <a:rPr kumimoji="1" lang="ja-JP" altLang="en-US" smtClean="0"/>
              <a:t>‹#›</a:t>
            </a:fld>
            <a:endParaRPr kumimoji="1" lang="ja-JP" altLang="en-US"/>
          </a:p>
        </p:txBody>
      </p:sp>
    </p:spTree>
    <p:extLst>
      <p:ext uri="{BB962C8B-B14F-4D97-AF65-F5344CB8AC3E}">
        <p14:creationId xmlns:p14="http://schemas.microsoft.com/office/powerpoint/2010/main" val="38505724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0</a:t>
            </a:fld>
            <a:endParaRPr kumimoji="1" lang="ja-JP" altLang="en-US"/>
          </a:p>
        </p:txBody>
      </p:sp>
    </p:spTree>
    <p:extLst>
      <p:ext uri="{BB962C8B-B14F-4D97-AF65-F5344CB8AC3E}">
        <p14:creationId xmlns:p14="http://schemas.microsoft.com/office/powerpoint/2010/main" val="3873523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性能が最も高い</a:t>
            </a:r>
            <a:r>
              <a:rPr kumimoji="1" lang="en-US" altLang="ja-JP" dirty="0"/>
              <a:t>SVM</a:t>
            </a:r>
            <a:r>
              <a:rPr kumimoji="1" lang="ja-JP" altLang="en-US"/>
              <a:t>の因子分析について説明します。</a:t>
            </a:r>
            <a:endParaRPr kumimoji="1" lang="en-US" altLang="ja-JP" dirty="0"/>
          </a:p>
          <a:p>
            <a:r>
              <a:rPr lang="ja-JP" altLang="en-US" sz="1200"/>
              <a:t>機械学習モ</a:t>
            </a:r>
            <a:r>
              <a:rPr lang="ja-JP" altLang="ja-JP" sz="1200"/>
              <a:t>デルの予測を解釈するフレームワークである </a:t>
            </a:r>
            <a:r>
              <a:rPr lang="en-US" altLang="ja-JP" sz="1200" dirty="0">
                <a:latin typeface="+mn-ea"/>
                <a:cs typeface="Times New Roman" panose="02020603050405020304" pitchFamily="18" charset="0"/>
              </a:rPr>
              <a:t>SHAP</a:t>
            </a:r>
            <a:r>
              <a:rPr lang="ja-JP" altLang="en-US" sz="1200">
                <a:latin typeface="+mn-ea"/>
                <a:cs typeface="Times New Roman" panose="02020603050405020304" pitchFamily="18" charset="0"/>
              </a:rPr>
              <a:t>を活用しました。</a:t>
            </a:r>
            <a:endParaRPr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左</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SVM</a:t>
            </a:r>
            <a:r>
              <a:rPr kumimoji="1" lang="ja-JP" altLang="ja-JP" sz="1200" kern="1200">
                <a:solidFill>
                  <a:schemeClr val="tx1"/>
                </a:solidFill>
                <a:effectLst/>
                <a:latin typeface="+mn-lt"/>
                <a:ea typeface="+mn-ea"/>
                <a:cs typeface="+mn-cs"/>
              </a:rPr>
              <a:t>のテストデータ全体の予測について、モデルが重要と判断した特徴量を重要度が平均的に高い順に可視化したものを示してい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a:t>
            </a:r>
            <a:r>
              <a:rPr kumimoji="1" lang="ja-JP" altLang="en-US" sz="1200" kern="1200">
                <a:solidFill>
                  <a:schemeClr val="tx1"/>
                </a:solidFill>
                <a:effectLst/>
                <a:latin typeface="+mn-lt"/>
                <a:ea typeface="+mn-ea"/>
                <a:cs typeface="+mn-cs"/>
              </a:rPr>
              <a:t>右図</a:t>
            </a:r>
            <a:r>
              <a:rPr kumimoji="1" lang="ja-JP" altLang="ja-JP" sz="1200" kern="1200">
                <a:solidFill>
                  <a:schemeClr val="tx1"/>
                </a:solidFill>
                <a:effectLst/>
                <a:latin typeface="+mn-lt"/>
                <a:ea typeface="+mn-ea"/>
                <a:cs typeface="+mn-cs"/>
              </a:rPr>
              <a:t>は、データの各特徴量が予測に与える影響度を予測全体への影響力が大きい順に示してい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a:t>
            </a:r>
            <a:r>
              <a:rPr lang="ja-JP" altLang="en-US">
                <a:latin typeface="+mn-ea"/>
                <a:cs typeface="Times New Roman" panose="02020603050405020304" pitchFamily="18" charset="0"/>
              </a:rPr>
              <a:t>す</a:t>
            </a:r>
            <a:r>
              <a:rPr lang="ja-JP" altLang="ja-JP">
                <a:latin typeface="+mn-ea"/>
                <a:cs typeface="Times New Roman" panose="02020603050405020304" pitchFamily="18" charset="0"/>
              </a:rPr>
              <a:t>。</a:t>
            </a:r>
            <a:r>
              <a:rPr lang="ja-JP" altLang="ja-JP">
                <a:latin typeface="+mn-ea"/>
              </a:rPr>
              <a:t> </a:t>
            </a:r>
            <a:endParaRPr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a:t>
            </a:r>
            <a:r>
              <a:rPr lang="ja-JP" altLang="en-US">
                <a:latin typeface="+mn-ea"/>
                <a:cs typeface="Times New Roman" panose="02020603050405020304" pitchFamily="18" charset="0"/>
              </a:rPr>
              <a:t>あります</a:t>
            </a:r>
            <a:r>
              <a:rPr lang="ja-JP" altLang="ja-JP">
                <a:latin typeface="+mn-ea"/>
                <a:cs typeface="Times New Roman" panose="02020603050405020304" pitchFamily="18" charset="0"/>
              </a:rPr>
              <a:t>。</a:t>
            </a:r>
            <a:r>
              <a:rPr lang="ja-JP" altLang="ja-JP">
                <a:latin typeface="+mn-ea"/>
              </a:rPr>
              <a:t> </a:t>
            </a:r>
            <a:endParaRPr lang="ja-JP" altLang="en-US">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9</a:t>
            </a:fld>
            <a:endParaRPr kumimoji="1" lang="ja-JP" altLang="en-US"/>
          </a:p>
        </p:txBody>
      </p:sp>
    </p:spTree>
    <p:extLst>
      <p:ext uri="{BB962C8B-B14F-4D97-AF65-F5344CB8AC3E}">
        <p14:creationId xmlns:p14="http://schemas.microsoft.com/office/powerpoint/2010/main" val="150219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図 と表 より、クリプトサイトになり得る凹みとその他の凹みについて、</a:t>
            </a:r>
            <a:r>
              <a:rPr kumimoji="1" lang="en-US" altLang="ja-JP" sz="1200" kern="1200" dirty="0" err="1">
                <a:solidFill>
                  <a:schemeClr val="tx1"/>
                </a:solidFill>
                <a:effectLst/>
                <a:latin typeface="+mn-lt"/>
                <a:ea typeface="+mn-ea"/>
                <a:cs typeface="+mn-cs"/>
              </a:rPr>
              <a:t>Fpocket</a:t>
            </a:r>
            <a:r>
              <a:rPr kumimoji="1" lang="ja-JP" altLang="ja-JP" sz="1200" kern="1200">
                <a:solidFill>
                  <a:schemeClr val="tx1"/>
                </a:solidFill>
                <a:effectLst/>
                <a:latin typeface="+mn-lt"/>
                <a:ea typeface="+mn-ea"/>
                <a:cs typeface="+mn-cs"/>
              </a:rPr>
              <a:t>より得られた各特徴量の内、</a:t>
            </a:r>
            <a:r>
              <a:rPr kumimoji="1" lang="en-US" altLang="ja-JP" sz="1200" kern="1200" dirty="0">
                <a:solidFill>
                  <a:schemeClr val="tx1"/>
                </a:solidFill>
                <a:effectLst/>
                <a:latin typeface="+mn-lt"/>
                <a:ea typeface="+mn-ea"/>
                <a:cs typeface="+mn-cs"/>
              </a:rPr>
              <a:t>Hydrophobicity score</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Mean alp. </a:t>
            </a:r>
            <a:r>
              <a:rPr kumimoji="1" lang="en-US" altLang="ja-JP" sz="1200" kern="1200" dirty="0" err="1">
                <a:solidFill>
                  <a:schemeClr val="tx1"/>
                </a:solidFill>
                <a:effectLst/>
                <a:latin typeface="+mn-lt"/>
                <a:ea typeface="+mn-ea"/>
                <a:cs typeface="+mn-cs"/>
              </a:rPr>
              <a:t>sph</a:t>
            </a:r>
            <a:r>
              <a:rPr kumimoji="1" lang="en-US" altLang="ja-JP" sz="1200" kern="1200" dirty="0">
                <a:solidFill>
                  <a:schemeClr val="tx1"/>
                </a:solidFill>
                <a:effectLst/>
                <a:latin typeface="+mn-lt"/>
                <a:ea typeface="+mn-ea"/>
                <a:cs typeface="+mn-cs"/>
              </a:rPr>
              <a:t>. solvent access</a:t>
            </a:r>
            <a:r>
              <a:rPr kumimoji="1" lang="ja-JP" altLang="ja-JP"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P</a:t>
            </a:r>
            <a:r>
              <a:rPr kumimoji="1" lang="ja-JP" altLang="ja-JP" sz="1200" kern="1200">
                <a:solidFill>
                  <a:schemeClr val="tx1"/>
                </a:solidFill>
                <a:effectLst/>
                <a:latin typeface="+mn-lt"/>
                <a:ea typeface="+mn-ea"/>
                <a:cs typeface="+mn-cs"/>
              </a:rPr>
              <a:t>値 </a:t>
            </a:r>
            <a:r>
              <a:rPr kumimoji="1" lang="en-US" altLang="ja-JP" sz="1200" kern="1200" dirty="0">
                <a:solidFill>
                  <a:schemeClr val="tx1"/>
                </a:solidFill>
                <a:effectLst/>
                <a:latin typeface="+mn-lt"/>
                <a:ea typeface="+mn-ea"/>
                <a:cs typeface="+mn-cs"/>
              </a:rPr>
              <a:t>&lt; 0.05</a:t>
            </a:r>
            <a:r>
              <a:rPr kumimoji="1" lang="ja-JP" altLang="ja-JP" sz="1200" kern="1200">
                <a:solidFill>
                  <a:schemeClr val="tx1"/>
                </a:solidFill>
                <a:effectLst/>
                <a:latin typeface="+mn-lt"/>
                <a:ea typeface="+mn-ea"/>
                <a:cs typeface="+mn-cs"/>
              </a:rPr>
              <a:t>であり、データ分布に有意に差があることがわかる。これから、疎水性や溶媒接触面積がクリプトサイトになり得る凹みとその他の凹みの違いを生み出す因子として考えられる。なお、</a:t>
            </a:r>
            <a:r>
              <a:rPr kumimoji="1" lang="en-US" altLang="ja-JP" sz="1200" kern="1200" dirty="0">
                <a:solidFill>
                  <a:schemeClr val="tx1"/>
                </a:solidFill>
                <a:effectLst/>
                <a:latin typeface="+mn-lt"/>
                <a:ea typeface="+mn-ea"/>
                <a:cs typeface="+mn-cs"/>
              </a:rPr>
              <a:t>Hydrophobicity</a:t>
            </a:r>
            <a:r>
              <a:rPr kumimoji="1" lang="ja-JP" altLang="ja-JP" sz="1200" kern="1200">
                <a:solidFill>
                  <a:schemeClr val="tx1"/>
                </a:solidFill>
                <a:effectLst/>
                <a:latin typeface="+mn-lt"/>
                <a:ea typeface="+mn-ea"/>
                <a:cs typeface="+mn-cs"/>
              </a:rPr>
              <a:t>の結果については先行研究の考察と一致する。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19</a:t>
            </a:fld>
            <a:endParaRPr kumimoji="1" lang="ja-JP" altLang="en-US"/>
          </a:p>
        </p:txBody>
      </p:sp>
    </p:spTree>
    <p:extLst>
      <p:ext uri="{BB962C8B-B14F-4D97-AF65-F5344CB8AC3E}">
        <p14:creationId xmlns:p14="http://schemas.microsoft.com/office/powerpoint/2010/main" val="279483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a:p>
            <a:pPr marL="0" indent="0" algn="just">
              <a:lnSpc>
                <a:spcPct val="150000"/>
              </a:lnSpc>
              <a:buFont typeface="Arial" panose="020B0604020202020204" pitchFamily="34" charset="0"/>
              <a:buNone/>
            </a:pP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3</a:t>
            </a:fld>
            <a:endParaRPr kumimoji="1" lang="ja-JP" altLang="en-US"/>
          </a:p>
        </p:txBody>
      </p:sp>
    </p:spTree>
    <p:extLst>
      <p:ext uri="{BB962C8B-B14F-4D97-AF65-F5344CB8AC3E}">
        <p14:creationId xmlns:p14="http://schemas.microsoft.com/office/powerpoint/2010/main" val="171557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を用いて構築したデータセットに対し、特徴量を作成する。</a:t>
            </a: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の解析結果について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endParaRPr kumimoji="1" lang="en-US" altLang="ja-JP"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ja-JP" altLang="en-US"/>
              <a:t>クリプトサイトになり得る凹みを検出するため、ホロ構造を重合せ </a:t>
            </a:r>
            <a:r>
              <a:rPr lang="en" altLang="ja-JP" dirty="0" err="1"/>
              <a:t>Fpocket</a:t>
            </a:r>
            <a:r>
              <a:rPr lang="ja-JP" altLang="en-US"/>
              <a:t>の生成する点群の一部分とリガンドの距離が</a:t>
            </a:r>
            <a:r>
              <a:rPr lang="en-US" altLang="ja-JP" b="1" dirty="0"/>
              <a:t>3</a:t>
            </a:r>
            <a:r>
              <a:rPr lang="en" altLang="ja-JP" b="1" dirty="0" err="1"/>
              <a:t>Å</a:t>
            </a:r>
            <a:r>
              <a:rPr lang="ja-JP" altLang="en-US" b="1"/>
              <a:t>以内</a:t>
            </a:r>
            <a:r>
              <a:rPr lang="ja-JP" altLang="en-US"/>
              <a:t>にある場合、その点群をクリプトサイトになり得る凹みと定義し、ラベリングする。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の生成する点群に対し、少なくとも点群の一部が凹み内部に含まれる時、その点群をその他の凹みと定義し、ラベリングする。 </a:t>
            </a:r>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4</a:t>
            </a:fld>
            <a:endParaRPr kumimoji="1" lang="ja-JP" altLang="en-US"/>
          </a:p>
        </p:txBody>
      </p:sp>
    </p:spTree>
    <p:extLst>
      <p:ext uri="{BB962C8B-B14F-4D97-AF65-F5344CB8AC3E}">
        <p14:creationId xmlns:p14="http://schemas.microsoft.com/office/powerpoint/2010/main" val="246538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特徴量の各要素からどの要素が寄与しているかを分析する。</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5</a:t>
            </a:fld>
            <a:endParaRPr kumimoji="1" lang="ja-JP" altLang="en-US"/>
          </a:p>
        </p:txBody>
      </p:sp>
    </p:spTree>
    <p:extLst>
      <p:ext uri="{BB962C8B-B14F-4D97-AF65-F5344CB8AC3E}">
        <p14:creationId xmlns:p14="http://schemas.microsoft.com/office/powerpoint/2010/main" val="1842615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それぞれ検出したポケットについて、右のように１種類の</a:t>
            </a:r>
            <a:r>
              <a:rPr kumimoji="1" lang="ja-JP" altLang="en-US" sz="1200"/>
              <a:t>物理化学的特徴量が算出されます。</a:t>
            </a:r>
            <a:endParaRPr lang="en-US" altLang="ja-JP" sz="1200" dirty="0"/>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6</a:t>
            </a:fld>
            <a:endParaRPr kumimoji="1" lang="ja-JP" altLang="en-US"/>
          </a:p>
        </p:txBody>
      </p:sp>
    </p:spTree>
    <p:extLst>
      <p:ext uri="{BB962C8B-B14F-4D97-AF65-F5344CB8AC3E}">
        <p14:creationId xmlns:p14="http://schemas.microsoft.com/office/powerpoint/2010/main" val="309593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Fpocket</a:t>
            </a:r>
            <a:r>
              <a:rPr kumimoji="1" lang="ja-JP" altLang="en-US"/>
              <a:t>の解析結果について、</a:t>
            </a:r>
            <a:r>
              <a:rPr kumimoji="1" lang="ja-JP" altLang="en-US" sz="1200"/>
              <a:t>クリプトサイトになり得る凹みとその他の凹みについてアノテーション例がこちら（上図）です。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また、最終的に構築したデータセットの内訳は下表の通りです。</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学習データについて、クリプトサイトになり得る凹みは</a:t>
            </a:r>
            <a:r>
              <a:rPr kumimoji="1" lang="en-US" altLang="ja-JP" sz="1200" dirty="0"/>
              <a:t>70</a:t>
            </a:r>
            <a:r>
              <a:rPr kumimoji="1" lang="ja-JP" altLang="en-US" sz="1200"/>
              <a:t>、その他の凹みは</a:t>
            </a:r>
            <a:r>
              <a:rPr kumimoji="1" lang="en-US" altLang="ja-JP" sz="1200" dirty="0"/>
              <a:t>105 </a:t>
            </a:r>
            <a:r>
              <a:rPr kumimoji="1" lang="ja-JP" altLang="en-US" sz="1200"/>
              <a:t>→ 計</a:t>
            </a:r>
            <a:r>
              <a:rPr kumimoji="1" lang="en-US" altLang="ja-JP" sz="1200" dirty="0"/>
              <a:t>175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テストデータについて、クリプトサイトになり得る凹みは</a:t>
            </a:r>
            <a:r>
              <a:rPr kumimoji="1" lang="en-US" altLang="ja-JP" sz="1200" dirty="0"/>
              <a:t>18</a:t>
            </a:r>
            <a:r>
              <a:rPr kumimoji="1" lang="ja-JP" altLang="en-US" sz="1200"/>
              <a:t>、その他の凹みは</a:t>
            </a:r>
            <a:r>
              <a:rPr kumimoji="1" lang="en-US" altLang="ja-JP" sz="1200" dirty="0"/>
              <a:t>18 </a:t>
            </a:r>
            <a:r>
              <a:rPr kumimoji="1" lang="ja-JP" altLang="en-US" sz="1200"/>
              <a:t>→ 計</a:t>
            </a:r>
            <a:r>
              <a:rPr kumimoji="1" lang="en-US" altLang="ja-JP" sz="1200" dirty="0"/>
              <a:t>36</a:t>
            </a:r>
            <a:r>
              <a:rPr kumimoji="1" lang="ja-JP" altLang="en-US" sz="1200"/>
              <a:t>　</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7</a:t>
            </a:fld>
            <a:endParaRPr kumimoji="1" lang="ja-JP" altLang="en-US"/>
          </a:p>
        </p:txBody>
      </p:sp>
    </p:spTree>
    <p:extLst>
      <p:ext uri="{BB962C8B-B14F-4D97-AF65-F5344CB8AC3E}">
        <p14:creationId xmlns:p14="http://schemas.microsoft.com/office/powerpoint/2010/main" val="308538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kumimoji="1" lang="en-US" altLang="ja-JP" sz="1200" dirty="0"/>
              <a:t> Random Forest, </a:t>
            </a:r>
            <a:r>
              <a:rPr lang="en" altLang="ja-JP" sz="1200" dirty="0" err="1"/>
              <a:t>XGBoost</a:t>
            </a:r>
            <a:r>
              <a:rPr lang="en-US" altLang="ja-JP" sz="1200" dirty="0"/>
              <a:t>,</a:t>
            </a:r>
            <a:r>
              <a:rPr lang="ja-JP" altLang="en-US" sz="1200"/>
              <a:t> </a:t>
            </a:r>
            <a:r>
              <a:rPr lang="en" altLang="ja-JP" sz="1200" dirty="0" err="1"/>
              <a:t>LightGBM</a:t>
            </a:r>
            <a:r>
              <a:rPr lang="en" altLang="ja-JP" sz="1200" dirty="0"/>
              <a:t>, Support Vector </a:t>
            </a:r>
            <a:r>
              <a:rPr lang="en" altLang="ja-JP" sz="1200" dirty="0" err="1"/>
              <a:t>Mahcine</a:t>
            </a:r>
            <a:r>
              <a:rPr lang="en" altLang="ja-JP" sz="1200" dirty="0"/>
              <a:t>(SVM)</a:t>
            </a:r>
            <a:r>
              <a:rPr lang="ja-JP" altLang="en-US" sz="1200"/>
              <a:t>の４つを用いました（左表）。　</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a:t>
            </a:r>
            <a:r>
              <a:rPr kumimoji="1" lang="en-US" altLang="ja-JP" sz="1200" dirty="0">
                <a:solidFill>
                  <a:schemeClr val="tx1"/>
                </a:solidFill>
              </a:rPr>
              <a:t>SVM</a:t>
            </a:r>
            <a:r>
              <a:rPr lang="ja-JP" altLang="en-US" sz="1200">
                <a:solidFill>
                  <a:schemeClr val="tx1"/>
                </a:solidFill>
              </a:rPr>
              <a:t>が</a:t>
            </a:r>
            <a:r>
              <a:rPr kumimoji="1" lang="ja-JP" altLang="en-US" sz="1200">
                <a:solidFill>
                  <a:schemeClr val="tx1"/>
                </a:solidFill>
              </a:rPr>
              <a:t>テストデータに</a:t>
            </a:r>
            <a:r>
              <a:rPr lang="ja-JP" altLang="en-US" sz="1200">
                <a:solidFill>
                  <a:schemeClr val="tx1"/>
                </a:solidFill>
              </a:rPr>
              <a:t>対して最も精度が高く、</a:t>
            </a:r>
            <a:r>
              <a:rPr lang="en" altLang="ja-JP" sz="1200" dirty="0">
                <a:solidFill>
                  <a:schemeClr val="tx1"/>
                </a:solidFill>
              </a:rPr>
              <a:t>F1</a:t>
            </a:r>
            <a:r>
              <a:rPr lang="ja-JP" altLang="en-US" sz="1200">
                <a:solidFill>
                  <a:schemeClr val="tx1"/>
                </a:solidFill>
              </a:rPr>
              <a:t>値</a:t>
            </a:r>
            <a:r>
              <a:rPr lang="en" altLang="ja-JP" sz="1200" dirty="0">
                <a:solidFill>
                  <a:schemeClr val="tx1"/>
                </a:solidFill>
              </a:rPr>
              <a:t>: </a:t>
            </a:r>
            <a:r>
              <a:rPr lang="en" altLang="ja-JP" sz="1200" b="1" dirty="0">
                <a:solidFill>
                  <a:schemeClr val="tx1"/>
                </a:solidFill>
              </a:rPr>
              <a:t>71.0%</a:t>
            </a:r>
            <a:r>
              <a:rPr lang="en" altLang="ja-JP" sz="1200" dirty="0">
                <a:solidFill>
                  <a:schemeClr val="tx1"/>
                </a:solidFill>
              </a:rPr>
              <a:t> </a:t>
            </a:r>
            <a:r>
              <a:rPr lang="ja-JP" altLang="en-US" sz="1200">
                <a:solidFill>
                  <a:schemeClr val="tx1"/>
                </a:solidFill>
              </a:rPr>
              <a:t>の精度を達成しました。</a:t>
            </a:r>
            <a:endParaRPr lang="en" altLang="ja-JP" sz="1200" dirty="0">
              <a:solidFill>
                <a:schemeClr val="tx1"/>
              </a:solidFill>
            </a:endParaRPr>
          </a:p>
          <a:p>
            <a:r>
              <a:rPr kumimoji="1" lang="ja-JP" altLang="en-US"/>
              <a:t>また</a:t>
            </a:r>
            <a:r>
              <a:rPr kumimoji="1" lang="en-US" altLang="ja-JP" dirty="0"/>
              <a:t>SVM</a:t>
            </a:r>
            <a:r>
              <a:rPr kumimoji="1" lang="ja-JP" altLang="en-US"/>
              <a:t>の混合行列は右図になります。</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8</a:t>
            </a:fld>
            <a:endParaRPr kumimoji="1" lang="ja-JP" altLang="en-US"/>
          </a:p>
        </p:txBody>
      </p:sp>
    </p:spTree>
    <p:extLst>
      <p:ext uri="{BB962C8B-B14F-4D97-AF65-F5344CB8AC3E}">
        <p14:creationId xmlns:p14="http://schemas.microsoft.com/office/powerpoint/2010/main" val="382794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6E26A-6E07-3C47-9E13-6B1323A162D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F43F66B-C0BC-E74B-B0BC-AB0A1BEEA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0D01F2C-172D-C042-930F-A59D17DBFB12}"/>
              </a:ext>
            </a:extLst>
          </p:cNvPr>
          <p:cNvSpPr>
            <a:spLocks noGrp="1"/>
          </p:cNvSpPr>
          <p:nvPr>
            <p:ph type="dt" sz="half" idx="10"/>
          </p:nvPr>
        </p:nvSpPr>
        <p:spPr/>
        <p:txBody>
          <a:bodyPr/>
          <a:lstStyle/>
          <a:p>
            <a:fld id="{3F9E7C03-D6F2-DB4D-9C88-29948D19F23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B264FA4C-4AAF-594F-BA12-F65956E7298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3FC708F9-87E3-0B4A-B6B0-93AFDFD0C02E}"/>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078446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78D24-47A3-5B47-98DD-73459F1EEDC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E8D322-2B31-6F4F-B739-67E183BCC2E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26E10F-76F0-D742-AF9C-7087DE380BEB}"/>
              </a:ext>
            </a:extLst>
          </p:cNvPr>
          <p:cNvSpPr>
            <a:spLocks noGrp="1"/>
          </p:cNvSpPr>
          <p:nvPr>
            <p:ph type="dt" sz="half" idx="10"/>
          </p:nvPr>
        </p:nvSpPr>
        <p:spPr/>
        <p:txBody>
          <a:bodyPr/>
          <a:lstStyle/>
          <a:p>
            <a:fld id="{FA9D5E79-EC0D-6242-A1B7-D9D8BE700B1F}"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60EB40AB-5F0A-B648-9968-E1D5DF4BE33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26A70007-257A-6C4E-A475-A202AB19E549}"/>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62921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02C26A8-16EA-2648-92B1-CC61DA8ED95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B2B5E-7723-3240-B262-97A72FEF154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09280A-83AF-9C46-831A-3B8E32AB1082}"/>
              </a:ext>
            </a:extLst>
          </p:cNvPr>
          <p:cNvSpPr>
            <a:spLocks noGrp="1"/>
          </p:cNvSpPr>
          <p:nvPr>
            <p:ph type="dt" sz="half" idx="10"/>
          </p:nvPr>
        </p:nvSpPr>
        <p:spPr/>
        <p:txBody>
          <a:bodyPr/>
          <a:lstStyle/>
          <a:p>
            <a:fld id="{0722910E-A4D6-8F4C-B45E-EA30D2160F6D}"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AB56E39F-4FA0-934B-A61E-A68569ADBFA0}"/>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1FC5FFBA-260B-074F-B37A-E2948798A921}"/>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4520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57F61-7C4B-5949-831B-0DF25CB4563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D0507E-F4D5-6D47-ACAC-CB580B842C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29DC06-906D-8F46-9E26-68D4EBA584CD}"/>
              </a:ext>
            </a:extLst>
          </p:cNvPr>
          <p:cNvSpPr>
            <a:spLocks noGrp="1"/>
          </p:cNvSpPr>
          <p:nvPr>
            <p:ph type="dt" sz="half" idx="10"/>
          </p:nvPr>
        </p:nvSpPr>
        <p:spPr/>
        <p:txBody>
          <a:bodyPr/>
          <a:lstStyle/>
          <a:p>
            <a:fld id="{04EF8114-C55C-E844-AACB-535B1CC255C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52A2016D-2989-4D44-B0D3-5D112AA16FAB}"/>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86996C6-48A9-7448-B3EC-01AD4419326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815827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B0CA0-C346-FC46-8305-9090B23570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21A3598-2BF3-0C46-B568-94F512FB0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6787B6B-B86F-A64C-8692-3721BC150041}"/>
              </a:ext>
            </a:extLst>
          </p:cNvPr>
          <p:cNvSpPr>
            <a:spLocks noGrp="1"/>
          </p:cNvSpPr>
          <p:nvPr>
            <p:ph type="dt" sz="half" idx="10"/>
          </p:nvPr>
        </p:nvSpPr>
        <p:spPr/>
        <p:txBody>
          <a:bodyPr/>
          <a:lstStyle/>
          <a:p>
            <a:fld id="{A4E45C8E-19D4-8C46-B2F8-60ADFAF08E4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CFEE9B5F-E53C-B342-B83E-637A4B4365B3}"/>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0235530-B016-7E42-88ED-C149CA35BC1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0304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ADD2B-D273-F643-B763-A87C22F39E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D59B60-64EA-3443-9E49-ACC4B52785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197601-EFCD-934B-B794-DE776FE4811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86961E-ED24-CB48-87DB-6271D2797182}"/>
              </a:ext>
            </a:extLst>
          </p:cNvPr>
          <p:cNvSpPr>
            <a:spLocks noGrp="1"/>
          </p:cNvSpPr>
          <p:nvPr>
            <p:ph type="dt" sz="half" idx="10"/>
          </p:nvPr>
        </p:nvSpPr>
        <p:spPr/>
        <p:txBody>
          <a:bodyPr/>
          <a:lstStyle/>
          <a:p>
            <a:fld id="{983D0A63-4441-E045-ABA2-6439B62595A4}"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145093F6-CABE-AE4B-92E0-3C6DA442582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8D9140CD-BB29-6942-A47F-8500A62B9723}"/>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68692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85C9-E420-B446-91B9-0B9B52AFD7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C333F0-36A3-DF45-A33F-9F350C229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283010A-94BB-B540-98E4-13B01BD2DE8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4951B46-8DB5-9243-852D-433DB34418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D92971D-5DCC-E848-A37C-61E5470484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74E1A1-D896-3140-A2D6-D9E9698A628D}"/>
              </a:ext>
            </a:extLst>
          </p:cNvPr>
          <p:cNvSpPr>
            <a:spLocks noGrp="1"/>
          </p:cNvSpPr>
          <p:nvPr>
            <p:ph type="dt" sz="half" idx="10"/>
          </p:nvPr>
        </p:nvSpPr>
        <p:spPr/>
        <p:txBody>
          <a:bodyPr/>
          <a:lstStyle/>
          <a:p>
            <a:fld id="{91F37148-1723-C142-A3CA-25B005DA1FDA}" type="datetime1">
              <a:rPr kumimoji="1" lang="ja-JP" altLang="en-US" smtClean="0"/>
              <a:t>2021/7/18</a:t>
            </a:fld>
            <a:endParaRPr kumimoji="1" lang="ja-JP" altLang="en-US"/>
          </a:p>
        </p:txBody>
      </p:sp>
      <p:sp>
        <p:nvSpPr>
          <p:cNvPr id="8" name="フッター プレースホルダー 7">
            <a:extLst>
              <a:ext uri="{FF2B5EF4-FFF2-40B4-BE49-F238E27FC236}">
                <a16:creationId xmlns:a16="http://schemas.microsoft.com/office/drawing/2014/main" id="{B909FD40-C166-2E4C-8802-5537FBB53B88}"/>
              </a:ext>
            </a:extLst>
          </p:cNvPr>
          <p:cNvSpPr>
            <a:spLocks noGrp="1"/>
          </p:cNvSpPr>
          <p:nvPr>
            <p:ph type="ftr" sz="quarter" idx="11"/>
          </p:nvPr>
        </p:nvSpPr>
        <p:spPr/>
        <p:txBody>
          <a:bodyPr/>
          <a:lstStyle/>
          <a:p>
            <a:r>
              <a:rPr kumimoji="1" lang="ja-JP" altLang="en-US"/>
              <a:t>修論発表会</a:t>
            </a:r>
          </a:p>
        </p:txBody>
      </p:sp>
      <p:sp>
        <p:nvSpPr>
          <p:cNvPr id="9" name="スライド番号プレースホルダー 8">
            <a:extLst>
              <a:ext uri="{FF2B5EF4-FFF2-40B4-BE49-F238E27FC236}">
                <a16:creationId xmlns:a16="http://schemas.microsoft.com/office/drawing/2014/main" id="{F1895A8A-4175-AE43-B116-11602B3366B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71465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2BE7B-6593-3A40-A7A4-F007F871F2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60E3B6E-0594-9847-ABDA-37716070F38F}"/>
              </a:ext>
            </a:extLst>
          </p:cNvPr>
          <p:cNvSpPr>
            <a:spLocks noGrp="1"/>
          </p:cNvSpPr>
          <p:nvPr>
            <p:ph type="dt" sz="half" idx="10"/>
          </p:nvPr>
        </p:nvSpPr>
        <p:spPr/>
        <p:txBody>
          <a:bodyPr/>
          <a:lstStyle/>
          <a:p>
            <a:fld id="{4A3D14A2-6E19-0947-B796-015486AE8C96}" type="datetime1">
              <a:rPr kumimoji="1" lang="ja-JP" altLang="en-US" smtClean="0"/>
              <a:t>2021/7/18</a:t>
            </a:fld>
            <a:endParaRPr kumimoji="1" lang="ja-JP" altLang="en-US"/>
          </a:p>
        </p:txBody>
      </p:sp>
      <p:sp>
        <p:nvSpPr>
          <p:cNvPr id="4" name="フッター プレースホルダー 3">
            <a:extLst>
              <a:ext uri="{FF2B5EF4-FFF2-40B4-BE49-F238E27FC236}">
                <a16:creationId xmlns:a16="http://schemas.microsoft.com/office/drawing/2014/main" id="{35C5CD94-5A71-2342-8514-5FA51AD605D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D24A361-323F-B745-B449-E313D69EF44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16447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34E5037-977D-4540-B466-93B9C39A106F}"/>
              </a:ext>
            </a:extLst>
          </p:cNvPr>
          <p:cNvSpPr>
            <a:spLocks noGrp="1"/>
          </p:cNvSpPr>
          <p:nvPr>
            <p:ph type="dt" sz="half" idx="10"/>
          </p:nvPr>
        </p:nvSpPr>
        <p:spPr/>
        <p:txBody>
          <a:bodyPr/>
          <a:lstStyle/>
          <a:p>
            <a:fld id="{63C143A2-4C8B-D74D-8881-7A989101C039}" type="datetime1">
              <a:rPr kumimoji="1" lang="ja-JP" altLang="en-US" smtClean="0"/>
              <a:t>2021/7/18</a:t>
            </a:fld>
            <a:endParaRPr kumimoji="1" lang="ja-JP" altLang="en-US"/>
          </a:p>
        </p:txBody>
      </p:sp>
      <p:sp>
        <p:nvSpPr>
          <p:cNvPr id="3" name="フッター プレースホルダー 2">
            <a:extLst>
              <a:ext uri="{FF2B5EF4-FFF2-40B4-BE49-F238E27FC236}">
                <a16:creationId xmlns:a16="http://schemas.microsoft.com/office/drawing/2014/main" id="{F83E83F6-CDCB-634B-B23C-F333076C6D03}"/>
              </a:ext>
            </a:extLst>
          </p:cNvPr>
          <p:cNvSpPr>
            <a:spLocks noGrp="1"/>
          </p:cNvSpPr>
          <p:nvPr>
            <p:ph type="ftr" sz="quarter" idx="11"/>
          </p:nvPr>
        </p:nvSpPr>
        <p:spPr/>
        <p:txBody>
          <a:bodyPr/>
          <a:lstStyle/>
          <a:p>
            <a:r>
              <a:rPr kumimoji="1" lang="ja-JP" altLang="en-US"/>
              <a:t>修論発表会</a:t>
            </a:r>
          </a:p>
        </p:txBody>
      </p:sp>
      <p:sp>
        <p:nvSpPr>
          <p:cNvPr id="4" name="スライド番号プレースホルダー 3">
            <a:extLst>
              <a:ext uri="{FF2B5EF4-FFF2-40B4-BE49-F238E27FC236}">
                <a16:creationId xmlns:a16="http://schemas.microsoft.com/office/drawing/2014/main" id="{3E3386FF-811B-F24C-B1E5-941D1F72BFB7}"/>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70062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5E195F-7863-A340-A078-3C1FA5A3EA9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C26051-AD63-3E48-85DC-E47C70B7B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CDE8D7-B18C-0149-9541-D11627A2B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8A71237-9265-A247-BEEB-67792F3A48F8}"/>
              </a:ext>
            </a:extLst>
          </p:cNvPr>
          <p:cNvSpPr>
            <a:spLocks noGrp="1"/>
          </p:cNvSpPr>
          <p:nvPr>
            <p:ph type="dt" sz="half" idx="10"/>
          </p:nvPr>
        </p:nvSpPr>
        <p:spPr/>
        <p:txBody>
          <a:bodyPr/>
          <a:lstStyle/>
          <a:p>
            <a:fld id="{3C790F28-0F53-EC49-A642-63D86FDCBAF7}"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8296D8EA-99DA-ED45-8169-7C3B8A0352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D166BF41-31F9-A743-9047-539574BE6C56}"/>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70404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A10F-0002-7844-AE20-664DA7D93F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F28670-357A-FD41-A1AB-13F7AE9BB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C1EADDA-1BBB-8F41-8CC7-C27441E66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D9B2BC6-D2FB-124E-9E16-890269F9C073}"/>
              </a:ext>
            </a:extLst>
          </p:cNvPr>
          <p:cNvSpPr>
            <a:spLocks noGrp="1"/>
          </p:cNvSpPr>
          <p:nvPr>
            <p:ph type="dt" sz="half" idx="10"/>
          </p:nvPr>
        </p:nvSpPr>
        <p:spPr/>
        <p:txBody>
          <a:bodyPr/>
          <a:lstStyle/>
          <a:p>
            <a:fld id="{CC5F28BF-01F0-FE47-9889-3439E5448A6E}"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0AD5EFAB-9DAF-AE4E-B522-8141575699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6C6FBC00-09F4-714F-B7FD-0E57AFB79E8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47254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17E747-B212-CD46-8467-279DB8961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3694FA-35FD-1B4B-9A40-0AF183CDB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7DC522-FADD-E744-B29E-E19601F5A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A9F0D-1DC8-6F4C-B94D-3D857F14E95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3A8DAE4B-35C8-2D44-A795-08894318F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B72F5889-7DFD-4144-BC6E-6E1A42529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BF20315-4ABA-CE46-AEE9-7A61AF2A9965}" type="slidenum">
              <a:rPr lang="ja-JP" altLang="en-US" smtClean="0"/>
              <a:pPr/>
              <a:t>‹#›</a:t>
            </a:fld>
            <a:endParaRPr lang="ja-JP" altLang="en-US"/>
          </a:p>
        </p:txBody>
      </p:sp>
    </p:spTree>
    <p:extLst>
      <p:ext uri="{BB962C8B-B14F-4D97-AF65-F5344CB8AC3E}">
        <p14:creationId xmlns:p14="http://schemas.microsoft.com/office/powerpoint/2010/main" val="66980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asahitoKumada/research/tree/main/2021"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1BF55-7F70-6D40-AC22-07676DE7ABB5}"/>
              </a:ext>
            </a:extLst>
          </p:cNvPr>
          <p:cNvSpPr>
            <a:spLocks noGrp="1"/>
          </p:cNvSpPr>
          <p:nvPr>
            <p:ph type="ctrTitle"/>
          </p:nvPr>
        </p:nvSpPr>
        <p:spPr>
          <a:xfrm>
            <a:off x="890631" y="1122363"/>
            <a:ext cx="10410737" cy="2387600"/>
          </a:xfrm>
        </p:spPr>
        <p:txBody>
          <a:bodyPr>
            <a:normAutofit/>
          </a:bodyPr>
          <a:lstStyle/>
          <a:p>
            <a:pPr>
              <a:lnSpc>
                <a:spcPct val="150000"/>
              </a:lnSpc>
            </a:pPr>
            <a:r>
              <a:rPr kumimoji="1" lang="ja-JP" altLang="en-US" sz="4000"/>
              <a:t>機械学習を用いたタンパク質</a:t>
            </a:r>
            <a:br>
              <a:rPr kumimoji="1" lang="en-US" altLang="ja-JP" sz="4000" dirty="0"/>
            </a:br>
            <a:r>
              <a:rPr kumimoji="1" lang="ja-JP" altLang="en-US" sz="4000"/>
              <a:t>クリプトサイトの予測法の開発</a:t>
            </a:r>
          </a:p>
        </p:txBody>
      </p:sp>
      <p:sp>
        <p:nvSpPr>
          <p:cNvPr id="3" name="字幕 2">
            <a:extLst>
              <a:ext uri="{FF2B5EF4-FFF2-40B4-BE49-F238E27FC236}">
                <a16:creationId xmlns:a16="http://schemas.microsoft.com/office/drawing/2014/main" id="{3D3305AE-C52A-EA41-AD90-925E4488FA83}"/>
              </a:ext>
            </a:extLst>
          </p:cNvPr>
          <p:cNvSpPr>
            <a:spLocks noGrp="1"/>
          </p:cNvSpPr>
          <p:nvPr>
            <p:ph type="subTitle" idx="1"/>
          </p:nvPr>
        </p:nvSpPr>
        <p:spPr>
          <a:xfrm>
            <a:off x="1524000" y="4323491"/>
            <a:ext cx="9144000" cy="1171298"/>
          </a:xfrm>
        </p:spPr>
        <p:txBody>
          <a:bodyPr>
            <a:normAutofit/>
          </a:bodyPr>
          <a:lstStyle/>
          <a:p>
            <a:pPr>
              <a:lnSpc>
                <a:spcPct val="100000"/>
              </a:lnSpc>
            </a:pPr>
            <a:r>
              <a:rPr kumimoji="1" lang="ja-JP" altLang="en-US" sz="2800"/>
              <a:t>大規模知識発見分野</a:t>
            </a:r>
            <a:endParaRPr kumimoji="1" lang="en-US" altLang="ja-JP" sz="2800" dirty="0"/>
          </a:p>
          <a:p>
            <a:pPr>
              <a:lnSpc>
                <a:spcPct val="100000"/>
              </a:lnSpc>
            </a:pPr>
            <a:r>
              <a:rPr lang="ja-JP" altLang="en-US" sz="2800"/>
              <a:t>熊田　匡仁</a:t>
            </a:r>
            <a:endParaRPr kumimoji="1" lang="ja-JP" altLang="en-US" sz="2800"/>
          </a:p>
        </p:txBody>
      </p:sp>
      <p:sp>
        <p:nvSpPr>
          <p:cNvPr id="4" name="日付プレースホルダー 3">
            <a:extLst>
              <a:ext uri="{FF2B5EF4-FFF2-40B4-BE49-F238E27FC236}">
                <a16:creationId xmlns:a16="http://schemas.microsoft.com/office/drawing/2014/main" id="{383B32B9-5E9F-0D48-B07B-48C95D678302}"/>
              </a:ext>
            </a:extLst>
          </p:cNvPr>
          <p:cNvSpPr>
            <a:spLocks noGrp="1"/>
          </p:cNvSpPr>
          <p:nvPr>
            <p:ph type="dt" sz="half" idx="10"/>
          </p:nvPr>
        </p:nvSpPr>
        <p:spPr/>
        <p:txBody>
          <a:bodyPr/>
          <a:lstStyle/>
          <a:p>
            <a:fld id="{59A21318-1C3B-C147-B0AD-F02D0DEB386F}" type="datetime1">
              <a:rPr kumimoji="1" lang="ja-JP" altLang="en-US" smtClean="0"/>
              <a:t>2021/7/19</a:t>
            </a:fld>
            <a:endParaRPr kumimoji="1" lang="ja-JP" altLang="en-US"/>
          </a:p>
        </p:txBody>
      </p:sp>
      <p:sp>
        <p:nvSpPr>
          <p:cNvPr id="5" name="フッター プレースホルダー 4">
            <a:extLst>
              <a:ext uri="{FF2B5EF4-FFF2-40B4-BE49-F238E27FC236}">
                <a16:creationId xmlns:a16="http://schemas.microsoft.com/office/drawing/2014/main" id="{0C79189E-F7A6-B34A-AFEA-447C703D8EBE}"/>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01FE5FB4-A555-854C-A957-823672C09467}"/>
              </a:ext>
            </a:extLst>
          </p:cNvPr>
          <p:cNvSpPr>
            <a:spLocks noGrp="1"/>
          </p:cNvSpPr>
          <p:nvPr>
            <p:ph type="sldNum" sz="quarter" idx="12"/>
          </p:nvPr>
        </p:nvSpPr>
        <p:spPr/>
        <p:txBody>
          <a:bodyPr/>
          <a:lstStyle/>
          <a:p>
            <a:fld id="{EBF20315-4ABA-CE46-AEE9-7A61AF2A9965}" type="slidenum">
              <a:rPr kumimoji="1" lang="ja-JP" altLang="en-US" smtClean="0"/>
              <a:t>0</a:t>
            </a:fld>
            <a:endParaRPr kumimoji="1" lang="ja-JP" altLang="en-US"/>
          </a:p>
        </p:txBody>
      </p:sp>
    </p:spTree>
    <p:extLst>
      <p:ext uri="{BB962C8B-B14F-4D97-AF65-F5344CB8AC3E}">
        <p14:creationId xmlns:p14="http://schemas.microsoft.com/office/powerpoint/2010/main" val="16237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en-US" altLang="ja-JP" dirty="0"/>
              <a:t>5. SVM</a:t>
            </a:r>
            <a:r>
              <a:rPr kumimoji="1" lang="ja-JP" altLang="en-US"/>
              <a:t>の因子分析</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9</a:t>
            </a:fld>
            <a:endParaRPr kumimoji="1" lang="ja-JP" altLang="en-US"/>
          </a:p>
        </p:txBody>
      </p:sp>
      <p:pic>
        <p:nvPicPr>
          <p:cNvPr id="6" name="図 5" descr="グラフ, じょうごグラフ&#10;&#10;自動的に生成された説明">
            <a:extLst>
              <a:ext uri="{FF2B5EF4-FFF2-40B4-BE49-F238E27FC236}">
                <a16:creationId xmlns:a16="http://schemas.microsoft.com/office/drawing/2014/main" id="{B9808692-E34C-884E-B50D-B19C57EEFA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3913" y="2344036"/>
            <a:ext cx="2976931" cy="3735338"/>
          </a:xfrm>
          <a:prstGeom prst="rect">
            <a:avLst/>
          </a:prstGeom>
        </p:spPr>
      </p:pic>
      <p:pic>
        <p:nvPicPr>
          <p:cNvPr id="7" name="図 6" descr="グラフ&#10;&#10;自動的に生成された説明">
            <a:extLst>
              <a:ext uri="{FF2B5EF4-FFF2-40B4-BE49-F238E27FC236}">
                <a16:creationId xmlns:a16="http://schemas.microsoft.com/office/drawing/2014/main" id="{0708CC77-5FBC-C848-ACA8-F68F7C71F48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14313" y="2308397"/>
            <a:ext cx="3876677" cy="3812399"/>
          </a:xfrm>
          <a:prstGeom prst="rect">
            <a:avLst/>
          </a:prstGeom>
        </p:spPr>
      </p:pic>
      <p:sp>
        <p:nvSpPr>
          <p:cNvPr id="9" name="正方形/長方形 8">
            <a:extLst>
              <a:ext uri="{FF2B5EF4-FFF2-40B4-BE49-F238E27FC236}">
                <a16:creationId xmlns:a16="http://schemas.microsoft.com/office/drawing/2014/main" id="{81CA9DC7-ECCE-784A-A22D-CD3453582176}"/>
              </a:ext>
            </a:extLst>
          </p:cNvPr>
          <p:cNvSpPr/>
          <p:nvPr/>
        </p:nvSpPr>
        <p:spPr>
          <a:xfrm>
            <a:off x="779593" y="1262302"/>
            <a:ext cx="11037125" cy="1148520"/>
          </a:xfrm>
          <a:prstGeom prst="rect">
            <a:avLst/>
          </a:prstGeom>
        </p:spPr>
        <p:txBody>
          <a:bodyPr wrap="square">
            <a:spAutoFit/>
          </a:bodyPr>
          <a:lstStyle/>
          <a:p>
            <a:pPr marL="342900" indent="-342900">
              <a:lnSpc>
                <a:spcPct val="150000"/>
              </a:lnSpc>
              <a:buFont typeface="Arial" panose="020B0604020202020204" pitchFamily="34" charset="0"/>
              <a:buChar char="•"/>
            </a:pPr>
            <a:r>
              <a:rPr lang="ja-JP" altLang="en-US" sz="2400"/>
              <a:t>機械学習モ</a:t>
            </a:r>
            <a:r>
              <a:rPr lang="ja-JP" altLang="ja-JP" sz="2400"/>
              <a:t>デルの予測を解釈するフレームワークである </a:t>
            </a:r>
            <a:r>
              <a:rPr lang="en-US" altLang="ja-JP" sz="2400" dirty="0">
                <a:latin typeface="+mn-ea"/>
                <a:cs typeface="Times New Roman" panose="02020603050405020304" pitchFamily="18" charset="0"/>
              </a:rPr>
              <a:t>SHAP</a:t>
            </a:r>
            <a:r>
              <a:rPr lang="en-US" altLang="ja-JP" sz="2400" baseline="30000" dirty="0">
                <a:latin typeface="+mn-ea"/>
                <a:cs typeface="Times New Roman" panose="02020603050405020304" pitchFamily="18" charset="0"/>
              </a:rPr>
              <a:t>※</a:t>
            </a:r>
            <a:r>
              <a:rPr lang="ja-JP" altLang="en-US" sz="2400">
                <a:latin typeface="+mn-ea"/>
                <a:cs typeface="Times New Roman" panose="02020603050405020304" pitchFamily="18" charset="0"/>
              </a:rPr>
              <a:t>を活用。</a:t>
            </a:r>
            <a:endParaRPr lang="en-US" altLang="ja-JP"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ja-JP" altLang="en-US" sz="2400">
                <a:latin typeface="+mn-ea"/>
                <a:cs typeface="Times New Roman" panose="02020603050405020304" pitchFamily="18" charset="0"/>
              </a:rPr>
              <a:t>テスト</a:t>
            </a:r>
            <a:r>
              <a:rPr lang="ja-JP" altLang="ja-JP" sz="2400">
                <a:latin typeface="+mn-ea"/>
                <a:cs typeface="Times New Roman" panose="02020603050405020304" pitchFamily="18" charset="0"/>
              </a:rPr>
              <a:t>データ</a:t>
            </a:r>
            <a:r>
              <a:rPr lang="ja-JP" altLang="en-US" sz="2400">
                <a:latin typeface="+mn-ea"/>
                <a:cs typeface="Times New Roman" panose="02020603050405020304" pitchFamily="18" charset="0"/>
              </a:rPr>
              <a:t>の</a:t>
            </a:r>
            <a:r>
              <a:rPr lang="ja-JP" altLang="ja-JP" sz="2400">
                <a:latin typeface="+mn-ea"/>
                <a:cs typeface="Times New Roman" panose="02020603050405020304" pitchFamily="18" charset="0"/>
              </a:rPr>
              <a:t>各特徴量が予測に与える影響度</a:t>
            </a:r>
            <a:r>
              <a:rPr lang="ja-JP" altLang="en-US" sz="2400">
                <a:latin typeface="+mn-ea"/>
                <a:cs typeface="Times New Roman" panose="02020603050405020304" pitchFamily="18" charset="0"/>
              </a:rPr>
              <a:t>が平均的に高い順に可視化。</a:t>
            </a:r>
            <a:r>
              <a:rPr lang="ja-JP" altLang="ja-JP" sz="2400">
                <a:latin typeface="+mn-ea"/>
              </a:rPr>
              <a:t> </a:t>
            </a:r>
            <a:endParaRPr lang="ja-JP" altLang="en-US" sz="2400"/>
          </a:p>
        </p:txBody>
      </p:sp>
      <p:sp>
        <p:nvSpPr>
          <p:cNvPr id="10" name="正方形/長方形 9">
            <a:extLst>
              <a:ext uri="{FF2B5EF4-FFF2-40B4-BE49-F238E27FC236}">
                <a16:creationId xmlns:a16="http://schemas.microsoft.com/office/drawing/2014/main" id="{4AB20F51-B1E2-0C44-B0DF-8456AB487325}"/>
              </a:ext>
            </a:extLst>
          </p:cNvPr>
          <p:cNvSpPr/>
          <p:nvPr/>
        </p:nvSpPr>
        <p:spPr>
          <a:xfrm>
            <a:off x="8090990" y="4175394"/>
            <a:ext cx="4114799"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は負の相関がある。</a:t>
            </a:r>
            <a:r>
              <a:rPr lang="ja-JP" altLang="ja-JP">
                <a:latin typeface="+mn-ea"/>
              </a:rPr>
              <a:t> </a:t>
            </a:r>
            <a:endParaRPr lang="ja-JP" altLang="en-US">
              <a:latin typeface="+mn-ea"/>
            </a:endParaRPr>
          </a:p>
        </p:txBody>
      </p:sp>
      <p:sp>
        <p:nvSpPr>
          <p:cNvPr id="11" name="正方形/長方形 10">
            <a:extLst>
              <a:ext uri="{FF2B5EF4-FFF2-40B4-BE49-F238E27FC236}">
                <a16:creationId xmlns:a16="http://schemas.microsoft.com/office/drawing/2014/main" id="{CF753CC4-E371-8E4F-94BC-31D321A738C1}"/>
              </a:ext>
            </a:extLst>
          </p:cNvPr>
          <p:cNvSpPr/>
          <p:nvPr/>
        </p:nvSpPr>
        <p:spPr>
          <a:xfrm>
            <a:off x="8090990" y="2435629"/>
            <a:ext cx="4101010" cy="1714957"/>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が重要特徴量の上位である。</a:t>
            </a:r>
            <a:r>
              <a:rPr lang="ja-JP" altLang="ja-JP">
                <a:latin typeface="+mn-ea"/>
              </a:rPr>
              <a:t> </a:t>
            </a:r>
            <a:endParaRPr lang="ja-JP" altLang="en-US">
              <a:latin typeface="+mn-ea"/>
            </a:endParaRPr>
          </a:p>
        </p:txBody>
      </p:sp>
      <p:sp>
        <p:nvSpPr>
          <p:cNvPr id="12" name="正方形/長方形 11">
            <a:extLst>
              <a:ext uri="{FF2B5EF4-FFF2-40B4-BE49-F238E27FC236}">
                <a16:creationId xmlns:a16="http://schemas.microsoft.com/office/drawing/2014/main" id="{DA0E15BB-CBBA-734C-8C7F-55C0F9367180}"/>
              </a:ext>
            </a:extLst>
          </p:cNvPr>
          <p:cNvSpPr/>
          <p:nvPr/>
        </p:nvSpPr>
        <p:spPr>
          <a:xfrm>
            <a:off x="838200" y="6046026"/>
            <a:ext cx="9876422" cy="369332"/>
          </a:xfrm>
          <a:prstGeom prst="rect">
            <a:avLst/>
          </a:prstGeom>
        </p:spPr>
        <p:txBody>
          <a:bodyPr wrap="none">
            <a:spAutoFit/>
          </a:bodyPr>
          <a:lstStyle/>
          <a:p>
            <a:r>
              <a:rPr lang="en-US" altLang="ja-JP" dirty="0"/>
              <a:t>※ </a:t>
            </a:r>
            <a:r>
              <a:rPr lang="en-US" altLang="ja-JP" dirty="0" err="1"/>
              <a:t>SHapley</a:t>
            </a:r>
            <a:r>
              <a:rPr lang="en-US" altLang="ja-JP" dirty="0"/>
              <a:t> Additive explanation(SHAP)</a:t>
            </a:r>
            <a:r>
              <a:rPr lang="ja-JP" altLang="ja-JP"/>
              <a:t> </a:t>
            </a:r>
            <a:r>
              <a:rPr lang="en-US" altLang="ja-JP" dirty="0"/>
              <a:t>; Lundberg,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4768-4777 (2017).</a:t>
            </a:r>
            <a:r>
              <a:rPr lang="ja-JP" altLang="ja-JP"/>
              <a:t> </a:t>
            </a:r>
            <a:endParaRPr lang="ja-JP" altLang="en-US"/>
          </a:p>
        </p:txBody>
      </p:sp>
    </p:spTree>
    <p:extLst>
      <p:ext uri="{BB962C8B-B14F-4D97-AF65-F5344CB8AC3E}">
        <p14:creationId xmlns:p14="http://schemas.microsoft.com/office/powerpoint/2010/main" val="75243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10</a:t>
            </a:fld>
            <a:endParaRPr kumimoji="1" lang="ja-JP" altLang="en-US"/>
          </a:p>
        </p:txBody>
      </p:sp>
      <p:pic>
        <p:nvPicPr>
          <p:cNvPr id="7" name="図 6" descr="ダイアグラム が含まれている画像&#10;&#10;自動的に生成された説明">
            <a:extLst>
              <a:ext uri="{FF2B5EF4-FFF2-40B4-BE49-F238E27FC236}">
                <a16:creationId xmlns:a16="http://schemas.microsoft.com/office/drawing/2014/main" id="{16EC1163-9F80-BD4D-8B4D-2E74C939F69D}"/>
              </a:ext>
            </a:extLst>
          </p:cNvPr>
          <p:cNvPicPr/>
          <p:nvPr/>
        </p:nvPicPr>
        <p:blipFill rotWithShape="1">
          <a:blip r:embed="rId2" cstate="print">
            <a:extLst>
              <a:ext uri="{28A0092B-C50C-407E-A947-70E740481C1C}">
                <a14:useLocalDpi xmlns:a14="http://schemas.microsoft.com/office/drawing/2010/main" val="0"/>
              </a:ext>
            </a:extLst>
          </a:blip>
          <a:srcRect l="1945" t="7186"/>
          <a:stretch/>
        </p:blipFill>
        <p:spPr bwMode="auto">
          <a:xfrm>
            <a:off x="903975" y="2454305"/>
            <a:ext cx="4168460" cy="1900071"/>
          </a:xfrm>
          <a:prstGeom prst="rect">
            <a:avLst/>
          </a:prstGeom>
          <a:ln>
            <a:noFill/>
          </a:ln>
          <a:extLst>
            <a:ext uri="{53640926-AAD7-44D8-BBD7-CCE9431645EC}">
              <a14:shadowObscured xmlns:a14="http://schemas.microsoft.com/office/drawing/2010/main"/>
            </a:ext>
          </a:extLst>
        </p:spPr>
      </p:pic>
      <p:pic>
        <p:nvPicPr>
          <p:cNvPr id="9" name="図 8" descr="カラフルなグミ&#10;&#10;中程度の精度で自動的に生成された説明">
            <a:extLst>
              <a:ext uri="{FF2B5EF4-FFF2-40B4-BE49-F238E27FC236}">
                <a16:creationId xmlns:a16="http://schemas.microsoft.com/office/drawing/2014/main" id="{E70CC08A-825F-AC4E-8BC1-C73FA89791F7}"/>
              </a:ext>
            </a:extLst>
          </p:cNvPr>
          <p:cNvPicPr/>
          <p:nvPr/>
        </p:nvPicPr>
        <p:blipFill rotWithShape="1">
          <a:blip r:embed="rId3" cstate="print">
            <a:extLst>
              <a:ext uri="{28A0092B-C50C-407E-A947-70E740481C1C}">
                <a14:useLocalDpi xmlns:a14="http://schemas.microsoft.com/office/drawing/2010/main" val="0"/>
              </a:ext>
            </a:extLst>
          </a:blip>
          <a:srcRect t="10981"/>
          <a:stretch/>
        </p:blipFill>
        <p:spPr>
          <a:xfrm>
            <a:off x="5402545" y="2454305"/>
            <a:ext cx="4168460" cy="1901174"/>
          </a:xfrm>
          <a:prstGeom prst="rect">
            <a:avLst/>
          </a:prstGeom>
        </p:spPr>
      </p:pic>
      <p:sp>
        <p:nvSpPr>
          <p:cNvPr id="11" name="テキスト ボックス 10">
            <a:extLst>
              <a:ext uri="{FF2B5EF4-FFF2-40B4-BE49-F238E27FC236}">
                <a16:creationId xmlns:a16="http://schemas.microsoft.com/office/drawing/2014/main" id="{5BC8B5D8-06B4-734D-BA47-1E032AF878AD}"/>
              </a:ext>
            </a:extLst>
          </p:cNvPr>
          <p:cNvSpPr txBox="1"/>
          <p:nvPr/>
        </p:nvSpPr>
        <p:spPr>
          <a:xfrm>
            <a:off x="903975" y="1617922"/>
            <a:ext cx="5351145" cy="400110"/>
          </a:xfrm>
          <a:prstGeom prst="rect">
            <a:avLst/>
          </a:prstGeom>
          <a:noFill/>
        </p:spPr>
        <p:txBody>
          <a:bodyPr wrap="none" rtlCol="0">
            <a:spAutoFit/>
          </a:bodyPr>
          <a:lstStyle/>
          <a:p>
            <a:r>
              <a:rPr lang="ja-JP" altLang="en-US" sz="2000"/>
              <a:t>予測を</a:t>
            </a:r>
            <a:r>
              <a:rPr lang="ja-JP" altLang="ja-JP" sz="2000">
                <a:latin typeface="+mn-ea"/>
                <a:cs typeface="Times New Roman" panose="02020603050405020304" pitchFamily="18" charset="0"/>
              </a:rPr>
              <a:t>高確率</a:t>
            </a:r>
            <a:r>
              <a:rPr lang="en-US" altLang="ja-JP" sz="2000" dirty="0">
                <a:latin typeface="+mn-ea"/>
                <a:cs typeface="Times New Roman" panose="02020603050405020304" pitchFamily="18" charset="0"/>
              </a:rPr>
              <a:t>(0.8</a:t>
            </a:r>
            <a:r>
              <a:rPr lang="ja-JP" altLang="ja-JP" sz="2000">
                <a:latin typeface="+mn-ea"/>
                <a:cs typeface="Times New Roman" panose="02020603050405020304" pitchFamily="18" charset="0"/>
              </a:rPr>
              <a:t>以上</a:t>
            </a:r>
            <a:r>
              <a:rPr lang="en-US" altLang="ja-JP" sz="2000" dirty="0">
                <a:latin typeface="+mn-ea"/>
                <a:cs typeface="Times New Roman" panose="02020603050405020304" pitchFamily="18" charset="0"/>
              </a:rPr>
              <a:t>)</a:t>
            </a:r>
            <a:r>
              <a:rPr lang="ja-JP" altLang="ja-JP" sz="2000">
                <a:latin typeface="+mn-ea"/>
                <a:cs typeface="Times New Roman" panose="02020603050405020304" pitchFamily="18" charset="0"/>
              </a:rPr>
              <a:t>で</a:t>
            </a:r>
            <a:r>
              <a:rPr lang="ja-JP" altLang="en-US" sz="2000"/>
              <a:t>正答したポケット例</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842010" y="2100397"/>
            <a:ext cx="4084773"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1BSQA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1GX8A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5402545" y="2111664"/>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1KZ7D</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1GRNA</a:t>
            </a:r>
            <a:endParaRPr kumimoji="1" lang="ja-JP" altLang="en-US">
              <a:latin typeface="+mn-ea"/>
            </a:endParaRPr>
          </a:p>
        </p:txBody>
      </p:sp>
      <p:sp>
        <p:nvSpPr>
          <p:cNvPr id="14" name="正方形/長方形 13">
            <a:extLst>
              <a:ext uri="{FF2B5EF4-FFF2-40B4-BE49-F238E27FC236}">
                <a16:creationId xmlns:a16="http://schemas.microsoft.com/office/drawing/2014/main" id="{4586E54A-22A0-C146-B515-A8A86E49FA63}"/>
              </a:ext>
            </a:extLst>
          </p:cNvPr>
          <p:cNvSpPr/>
          <p:nvPr/>
        </p:nvSpPr>
        <p:spPr>
          <a:xfrm>
            <a:off x="660400" y="4470600"/>
            <a:ext cx="11013440" cy="17154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場合のアポ構造とホロ構造を観察すると、アポ構造のクリプトサイトにリガンドが誘導し、リガンドが結合したホロ構造では、凹みの表面積と深さがアポ構造に比べ、大きくなっている</a:t>
            </a:r>
            <a:r>
              <a:rPr lang="ja-JP" altLang="en-US" kern="100">
                <a:latin typeface="+mn-ea"/>
                <a:cs typeface="Times New Roman" panose="02020603050405020304" pitchFamily="18" charset="0"/>
              </a:rPr>
              <a:t>。</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en-US" kern="100">
                <a:latin typeface="+mn-ea"/>
                <a:cs typeface="Times New Roman" panose="02020603050405020304" pitchFamily="18" charset="0"/>
              </a:rPr>
              <a:t>　　　　　</a:t>
            </a:r>
            <a:endParaRPr lang="en-US" altLang="ja-JP" kern="100" dirty="0">
              <a:latin typeface="+mn-ea"/>
              <a:cs typeface="Times New Roman" panose="02020603050405020304" pitchFamily="18" charset="0"/>
            </a:endParaRPr>
          </a:p>
          <a:p>
            <a:pPr algn="just">
              <a:lnSpc>
                <a:spcPct val="150000"/>
              </a:lnSpc>
            </a:pPr>
            <a:r>
              <a:rPr lang="ja-JP" altLang="en-US" kern="100">
                <a:latin typeface="+mn-ea"/>
                <a:cs typeface="Times New Roman" panose="02020603050405020304" pitchFamily="18" charset="0"/>
              </a:rPr>
              <a:t>　　</a:t>
            </a:r>
            <a:r>
              <a:rPr lang="ja-JP" altLang="ja-JP"/>
              <a:t>と考えられる。</a:t>
            </a:r>
            <a:endParaRPr lang="en-US" altLang="ja-JP" kern="100" dirty="0">
              <a:latin typeface="+mn-ea"/>
              <a:cs typeface="Times New Roman" panose="02020603050405020304" pitchFamily="18" charset="0"/>
            </a:endParaRPr>
          </a:p>
        </p:txBody>
      </p:sp>
    </p:spTree>
    <p:extLst>
      <p:ext uri="{BB962C8B-B14F-4D97-AF65-F5344CB8AC3E}">
        <p14:creationId xmlns:p14="http://schemas.microsoft.com/office/powerpoint/2010/main" val="3613170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11</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903975" y="1617922"/>
            <a:ext cx="6099747"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その他の凹みと予測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795869" y="2167934"/>
            <a:ext cx="3908442"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1Z92A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1PY2A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5208581" y="2183493"/>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1JBUH</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1WUNH</a:t>
            </a:r>
            <a:endParaRPr kumimoji="1" lang="ja-JP" altLang="en-US">
              <a:latin typeface="+mn-ea"/>
            </a:endParaRPr>
          </a:p>
        </p:txBody>
      </p:sp>
      <p:pic>
        <p:nvPicPr>
          <p:cNvPr id="15" name="図 14" descr="カラフルな絵&#10;&#10;低い精度で自動的に生成された説明">
            <a:extLst>
              <a:ext uri="{FF2B5EF4-FFF2-40B4-BE49-F238E27FC236}">
                <a16:creationId xmlns:a16="http://schemas.microsoft.com/office/drawing/2014/main" id="{F455B01D-B3A2-224C-B1A6-6D90DD02AAFD}"/>
              </a:ext>
            </a:extLst>
          </p:cNvPr>
          <p:cNvPicPr/>
          <p:nvPr/>
        </p:nvPicPr>
        <p:blipFill rotWithShape="1">
          <a:blip r:embed="rId2" cstate="print">
            <a:extLst>
              <a:ext uri="{28A0092B-C50C-407E-A947-70E740481C1C}">
                <a14:useLocalDpi xmlns:a14="http://schemas.microsoft.com/office/drawing/2010/main" val="0"/>
              </a:ext>
            </a:extLst>
          </a:blip>
          <a:srcRect t="11288"/>
          <a:stretch/>
        </p:blipFill>
        <p:spPr>
          <a:xfrm>
            <a:off x="904780" y="2607515"/>
            <a:ext cx="3690620" cy="1801203"/>
          </a:xfrm>
          <a:prstGeom prst="rect">
            <a:avLst/>
          </a:prstGeom>
        </p:spPr>
      </p:pic>
      <p:pic>
        <p:nvPicPr>
          <p:cNvPr id="16" name="図 15" descr="座る, カラフル, テーブル が含まれている画像&#10;&#10;自動的に生成された説明">
            <a:extLst>
              <a:ext uri="{FF2B5EF4-FFF2-40B4-BE49-F238E27FC236}">
                <a16:creationId xmlns:a16="http://schemas.microsoft.com/office/drawing/2014/main" id="{CC900793-A3C3-BF47-961F-98F888E0EDA5}"/>
              </a:ext>
            </a:extLst>
          </p:cNvPr>
          <p:cNvPicPr/>
          <p:nvPr/>
        </p:nvPicPr>
        <p:blipFill rotWithShape="1">
          <a:blip r:embed="rId3" cstate="print">
            <a:extLst>
              <a:ext uri="{28A0092B-C50C-407E-A947-70E740481C1C}">
                <a14:useLocalDpi xmlns:a14="http://schemas.microsoft.com/office/drawing/2010/main" val="0"/>
              </a:ext>
            </a:extLst>
          </a:blip>
          <a:srcRect t="10718"/>
          <a:stretch/>
        </p:blipFill>
        <p:spPr>
          <a:xfrm>
            <a:off x="5208581" y="2607515"/>
            <a:ext cx="4368504" cy="1800799"/>
          </a:xfrm>
          <a:prstGeom prst="rect">
            <a:avLst/>
          </a:prstGeom>
        </p:spPr>
      </p:pic>
      <p:sp>
        <p:nvSpPr>
          <p:cNvPr id="10" name="正方形/長方形 9">
            <a:extLst>
              <a:ext uri="{FF2B5EF4-FFF2-40B4-BE49-F238E27FC236}">
                <a16:creationId xmlns:a16="http://schemas.microsoft.com/office/drawing/2014/main" id="{1B088681-58E0-0F47-B465-FF6A6777C464}"/>
              </a:ext>
            </a:extLst>
          </p:cNvPr>
          <p:cNvSpPr/>
          <p:nvPr/>
        </p:nvSpPr>
        <p:spPr>
          <a:xfrm>
            <a:off x="687569" y="4725959"/>
            <a:ext cx="10515600" cy="1299971"/>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a:t>
            </a:r>
            <a:r>
              <a:rPr lang="ja-JP" altLang="ja-JP" kern="100">
                <a:latin typeface="+mn-ea"/>
                <a:cs typeface="Times New Roman" panose="02020603050405020304" pitchFamily="18" charset="0"/>
              </a:rPr>
              <a:t>アポ構造においてクリプトサイトになり得る凹みがモデルの予測が正答した場合に比べて浅</a:t>
            </a:r>
            <a:r>
              <a:rPr lang="ja-JP" altLang="en-US" kern="100">
                <a:latin typeface="+mn-ea"/>
                <a:cs typeface="Times New Roman" panose="02020603050405020304" pitchFamily="18" charset="0"/>
              </a:rPr>
              <a:t>かった</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ため、</a:t>
            </a:r>
            <a:r>
              <a:rPr lang="ja-JP" altLang="ja-JP" kern="100">
                <a:latin typeface="+mn-ea"/>
                <a:cs typeface="Times New Roman" panose="02020603050405020304" pitchFamily="18" charset="0"/>
              </a:rPr>
              <a:t>その他の凹みと判定を誤った</a:t>
            </a:r>
            <a:r>
              <a:rPr lang="ja-JP" altLang="ja-JP"/>
              <a:t>と考えられる</a:t>
            </a:r>
            <a:r>
              <a:rPr lang="ja-JP" altLang="en-US" kern="100">
                <a:latin typeface="+mn-ea"/>
                <a:cs typeface="Times New Roman" panose="02020603050405020304" pitchFamily="18" charset="0"/>
              </a:rPr>
              <a:t>。</a:t>
            </a:r>
            <a:endParaRPr lang="ja-JP" altLang="en-US"/>
          </a:p>
        </p:txBody>
      </p:sp>
    </p:spTree>
    <p:extLst>
      <p:ext uri="{BB962C8B-B14F-4D97-AF65-F5344CB8AC3E}">
        <p14:creationId xmlns:p14="http://schemas.microsoft.com/office/powerpoint/2010/main" val="3258769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12</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903975" y="1617922"/>
            <a:ext cx="8151590"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クリプトサイトになり得る凹みと予測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795869" y="2167934"/>
            <a:ext cx="3921266" cy="369332"/>
          </a:xfrm>
          <a:prstGeom prst="rect">
            <a:avLst/>
          </a:prstGeom>
          <a:noFill/>
        </p:spPr>
        <p:txBody>
          <a:bodyPr wrap="none" rtlCol="0">
            <a:spAutoFit/>
          </a:bodyPr>
          <a:lstStyle/>
          <a:p>
            <a:r>
              <a:rPr lang="ja-JP" altLang="ja-JP"/>
              <a:t>アポ構造</a:t>
            </a:r>
            <a:r>
              <a:rPr lang="en-US" altLang="ja-JP" dirty="0"/>
              <a:t>: 3FDLA</a:t>
            </a:r>
            <a:r>
              <a:rPr lang="ja-JP" altLang="ja-JP"/>
              <a:t>、ホロ構造</a:t>
            </a:r>
            <a:r>
              <a:rPr lang="en-US" altLang="ja-JP" dirty="0"/>
              <a:t>: 2YXJA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5106981" y="2161628"/>
            <a:ext cx="4368504" cy="369332"/>
          </a:xfrm>
          <a:prstGeom prst="rect">
            <a:avLst/>
          </a:prstGeom>
          <a:noFill/>
        </p:spPr>
        <p:txBody>
          <a:bodyPr wrap="square" rtlCol="0">
            <a:spAutoFit/>
          </a:bodyPr>
          <a:lstStyle/>
          <a:p>
            <a:r>
              <a:rPr lang="ja-JP" altLang="ja-JP"/>
              <a:t>アポ構造</a:t>
            </a:r>
            <a:r>
              <a:rPr lang="en-US" altLang="ja-JP" dirty="0"/>
              <a:t>: 1E2XA</a:t>
            </a:r>
            <a:r>
              <a:rPr lang="ja-JP" altLang="ja-JP"/>
              <a:t>、ホロ構造</a:t>
            </a:r>
            <a:r>
              <a:rPr lang="en-US" altLang="ja-JP" dirty="0"/>
              <a:t>: 1H9GA</a:t>
            </a:r>
            <a:endParaRPr kumimoji="1" lang="ja-JP" altLang="en-US">
              <a:latin typeface="+mn-ea"/>
            </a:endParaRPr>
          </a:p>
        </p:txBody>
      </p:sp>
      <p:sp>
        <p:nvSpPr>
          <p:cNvPr id="10" name="正方形/長方形 9">
            <a:extLst>
              <a:ext uri="{FF2B5EF4-FFF2-40B4-BE49-F238E27FC236}">
                <a16:creationId xmlns:a16="http://schemas.microsoft.com/office/drawing/2014/main" id="{1B088681-58E0-0F47-B465-FF6A6777C464}"/>
              </a:ext>
            </a:extLst>
          </p:cNvPr>
          <p:cNvSpPr/>
          <p:nvPr/>
        </p:nvSpPr>
        <p:spPr>
          <a:xfrm>
            <a:off x="633456" y="4492915"/>
            <a:ext cx="10948944"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t>予測を誤答</a:t>
            </a:r>
            <a:r>
              <a:rPr lang="ja-JP" altLang="en-US"/>
              <a:t>した</a:t>
            </a:r>
            <a:r>
              <a:rPr lang="en-US" altLang="ja-JP" dirty="0"/>
              <a:t>(</a:t>
            </a:r>
            <a:r>
              <a:rPr lang="ja-JP" altLang="ja-JP"/>
              <a:t>クリプトサイトになり得る凹みと予測</a:t>
            </a:r>
            <a:r>
              <a:rPr lang="en-US" altLang="ja-JP" dirty="0"/>
              <a:t>)</a:t>
            </a:r>
            <a:r>
              <a:rPr lang="ja-JP" altLang="ja-JP"/>
              <a:t>場合は、</a:t>
            </a:r>
            <a:endParaRPr lang="en-US" altLang="ja-JP" dirty="0"/>
          </a:p>
          <a:p>
            <a:pPr marL="742950" lvl="1" indent="-285750">
              <a:lnSpc>
                <a:spcPct val="150000"/>
              </a:lnSpc>
              <a:buFont typeface="Arial" panose="020B0604020202020204" pitchFamily="34" charset="0"/>
              <a:buChar char="•"/>
            </a:pPr>
            <a:r>
              <a:rPr lang="ja-JP" altLang="ja-JP"/>
              <a:t>アポ構造の凹みがホロ構造の凹みと殆ど変わらないほど凹みの表面積と深さが大きいこと</a:t>
            </a:r>
            <a:r>
              <a:rPr lang="en-US" altLang="ja-JP" dirty="0"/>
              <a:t>(</a:t>
            </a:r>
            <a:r>
              <a:rPr lang="ja-JP" altLang="en-US"/>
              <a:t>左</a:t>
            </a:r>
            <a:r>
              <a:rPr lang="en-US" altLang="ja-JP" dirty="0"/>
              <a:t>)</a:t>
            </a:r>
          </a:p>
          <a:p>
            <a:pPr marL="742950" lvl="1" indent="-285750">
              <a:lnSpc>
                <a:spcPct val="150000"/>
              </a:lnSpc>
              <a:buFont typeface="Arial" panose="020B0604020202020204" pitchFamily="34" charset="0"/>
              <a:buChar char="•"/>
            </a:pPr>
            <a:r>
              <a:rPr lang="ja-JP" altLang="ja-JP"/>
              <a:t>アポ構造よりもホロ構造の方がむしろ凹みの表面積が大きくなってしまっていること</a:t>
            </a:r>
            <a:r>
              <a:rPr lang="en-US" altLang="ja-JP" dirty="0"/>
              <a:t>(</a:t>
            </a:r>
            <a:r>
              <a:rPr lang="ja-JP" altLang="en-US"/>
              <a:t>右</a:t>
            </a:r>
            <a:r>
              <a:rPr lang="en-US" altLang="ja-JP" dirty="0"/>
              <a:t>)</a:t>
            </a:r>
          </a:p>
          <a:p>
            <a:pPr>
              <a:lnSpc>
                <a:spcPct val="150000"/>
              </a:lnSpc>
            </a:pPr>
            <a:r>
              <a:rPr lang="ja-JP" altLang="en-US" dirty="0"/>
              <a:t>　</a:t>
            </a:r>
            <a:r>
              <a:rPr lang="ja-JP" altLang="en-US"/>
              <a:t>から、</a:t>
            </a:r>
            <a:r>
              <a:rPr lang="ja-JP" altLang="ja-JP"/>
              <a:t>アポ構造の凹みをクリプトサイトになり得る凹みと判定を誤ったと考えられる。</a:t>
            </a:r>
          </a:p>
        </p:txBody>
      </p:sp>
      <p:pic>
        <p:nvPicPr>
          <p:cNvPr id="14" name="図 13" descr="テーブル, 食品, いっぱい, カラフル が含まれている画像&#10;&#10;自動的に生成された説明">
            <a:extLst>
              <a:ext uri="{FF2B5EF4-FFF2-40B4-BE49-F238E27FC236}">
                <a16:creationId xmlns:a16="http://schemas.microsoft.com/office/drawing/2014/main" id="{8CECBF6B-200E-5D46-AC09-D41425D5D371}"/>
              </a:ext>
            </a:extLst>
          </p:cNvPr>
          <p:cNvPicPr/>
          <p:nvPr/>
        </p:nvPicPr>
        <p:blipFill rotWithShape="1">
          <a:blip r:embed="rId2" cstate="print">
            <a:extLst>
              <a:ext uri="{28A0092B-C50C-407E-A947-70E740481C1C}">
                <a14:useLocalDpi xmlns:a14="http://schemas.microsoft.com/office/drawing/2010/main" val="0"/>
              </a:ext>
            </a:extLst>
          </a:blip>
          <a:srcRect l="2178" t="14198"/>
          <a:stretch/>
        </p:blipFill>
        <p:spPr bwMode="auto">
          <a:xfrm>
            <a:off x="633457" y="2513048"/>
            <a:ext cx="4397029" cy="1831903"/>
          </a:xfrm>
          <a:prstGeom prst="rect">
            <a:avLst/>
          </a:prstGeom>
          <a:ln>
            <a:noFill/>
          </a:ln>
          <a:extLst>
            <a:ext uri="{53640926-AAD7-44D8-BBD7-CCE9431645EC}">
              <a14:shadowObscured xmlns:a14="http://schemas.microsoft.com/office/drawing/2010/main"/>
            </a:ext>
          </a:extLst>
        </p:spPr>
      </p:pic>
      <p:pic>
        <p:nvPicPr>
          <p:cNvPr id="17" name="図 16" descr="ダイアグラム が含まれている画像&#10;&#10;自動的に生成された説明">
            <a:extLst>
              <a:ext uri="{FF2B5EF4-FFF2-40B4-BE49-F238E27FC236}">
                <a16:creationId xmlns:a16="http://schemas.microsoft.com/office/drawing/2014/main" id="{7B86DCEC-9D18-7143-B408-6B000C4D64AE}"/>
              </a:ext>
            </a:extLst>
          </p:cNvPr>
          <p:cNvPicPr/>
          <p:nvPr/>
        </p:nvPicPr>
        <p:blipFill rotWithShape="1">
          <a:blip r:embed="rId3" cstate="print">
            <a:extLst>
              <a:ext uri="{28A0092B-C50C-407E-A947-70E740481C1C}">
                <a14:useLocalDpi xmlns:a14="http://schemas.microsoft.com/office/drawing/2010/main" val="0"/>
              </a:ext>
            </a:extLst>
          </a:blip>
          <a:srcRect l="2114" t="12213" r="1598"/>
          <a:stretch/>
        </p:blipFill>
        <p:spPr bwMode="auto">
          <a:xfrm>
            <a:off x="5114630" y="2470090"/>
            <a:ext cx="4020548" cy="18569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849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ja-JP" altLang="en-US"/>
              <a:t>まとめ</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13</a:t>
            </a:fld>
            <a:endParaRPr kumimoji="1" lang="ja-JP" altLang="en-US"/>
          </a:p>
        </p:txBody>
      </p:sp>
      <p:sp>
        <p:nvSpPr>
          <p:cNvPr id="6" name="正方形/長方形 5">
            <a:extLst>
              <a:ext uri="{FF2B5EF4-FFF2-40B4-BE49-F238E27FC236}">
                <a16:creationId xmlns:a16="http://schemas.microsoft.com/office/drawing/2014/main" id="{82707507-DCDB-594E-9B38-6CFD0894A783}"/>
              </a:ext>
            </a:extLst>
          </p:cNvPr>
          <p:cNvSpPr/>
          <p:nvPr/>
        </p:nvSpPr>
        <p:spPr>
          <a:xfrm>
            <a:off x="127000" y="1545973"/>
            <a:ext cx="11938000" cy="4439292"/>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en-US" sz="2000">
                <a:latin typeface="+mn-ea"/>
              </a:rPr>
              <a:t>アポ構造のタンパク質構造を入力として、クリプトサイトの有無を分類する機械学習モデルを作成。予測精度</a:t>
            </a:r>
            <a:r>
              <a:rPr lang="en-US" altLang="ja-JP" sz="2000" dirty="0">
                <a:latin typeface="+mn-ea"/>
              </a:rPr>
              <a:t>(F1</a:t>
            </a:r>
            <a:r>
              <a:rPr lang="ja-JP" altLang="en-US" sz="2000">
                <a:latin typeface="+mn-ea"/>
              </a:rPr>
              <a:t>値</a:t>
            </a:r>
            <a:r>
              <a:rPr lang="en-US" altLang="ja-JP" sz="2000" dirty="0">
                <a:latin typeface="+mn-ea"/>
              </a:rPr>
              <a:t>)</a:t>
            </a:r>
            <a:r>
              <a:rPr lang="ja-JP" altLang="en-US" sz="2000">
                <a:latin typeface="+mn-ea"/>
              </a:rPr>
              <a:t>は、</a:t>
            </a:r>
            <a:r>
              <a:rPr lang="en-US" altLang="ja-JP" sz="2000" dirty="0">
                <a:latin typeface="+mn-ea"/>
              </a:rPr>
              <a:t>SVM</a:t>
            </a:r>
            <a:r>
              <a:rPr lang="ja-JP" altLang="en-US" sz="2000">
                <a:latin typeface="+mn-ea"/>
              </a:rPr>
              <a:t>が最も高く、</a:t>
            </a:r>
            <a:r>
              <a:rPr lang="en-US" altLang="ja-JP" sz="2000" dirty="0">
                <a:latin typeface="+mn-ea"/>
              </a:rPr>
              <a:t>71.0% </a:t>
            </a:r>
            <a:r>
              <a:rPr lang="ja-JP" altLang="en-US" sz="2000">
                <a:latin typeface="+mn-ea"/>
              </a:rPr>
              <a:t>であった。</a:t>
            </a:r>
            <a:endParaRPr lang="en-US" altLang="ja-JP" sz="2000" dirty="0">
              <a:latin typeface="+mn-ea"/>
            </a:endParaRPr>
          </a:p>
          <a:p>
            <a:pPr marL="342900" indent="-342900">
              <a:lnSpc>
                <a:spcPct val="150000"/>
              </a:lnSpc>
              <a:buFont typeface="Arial" panose="020B0604020202020204" pitchFamily="34" charset="0"/>
              <a:buChar char="•"/>
            </a:pPr>
            <a:r>
              <a:rPr lang="ja-JP" altLang="en-US" sz="2000">
                <a:latin typeface="+mn-ea"/>
              </a:rPr>
              <a:t>作成した機械学習モデルは</a:t>
            </a:r>
            <a:r>
              <a:rPr lang="en-US" altLang="ja-JP" sz="2000" dirty="0" err="1">
                <a:latin typeface="+mn-ea"/>
              </a:rPr>
              <a:t>Fpocket</a:t>
            </a:r>
            <a:r>
              <a:rPr lang="ja-JP" altLang="en-US" sz="2000">
                <a:latin typeface="+mn-ea"/>
              </a:rPr>
              <a:t>の特徴量の内、以下が</a:t>
            </a:r>
            <a:r>
              <a:rPr lang="ja-JP" altLang="ja-JP" sz="2000">
                <a:latin typeface="+mn-ea"/>
              </a:rPr>
              <a:t>重要特徴量の上位</a:t>
            </a:r>
            <a:r>
              <a:rPr lang="ja-JP" altLang="en-US" sz="2000">
                <a:latin typeface="+mn-ea"/>
              </a:rPr>
              <a:t>であった。</a:t>
            </a:r>
            <a:endParaRPr lang="en-US" altLang="ja-JP" sz="2000" dirty="0">
              <a:latin typeface="+mn-ea"/>
            </a:endParaRPr>
          </a:p>
          <a:p>
            <a:pPr marL="800100" lvl="1" indent="-342900">
              <a:lnSpc>
                <a:spcPct val="150000"/>
              </a:lnSpc>
              <a:buFont typeface="Arial" panose="020B0604020202020204" pitchFamily="34" charset="0"/>
              <a:buChar char="•"/>
            </a:pPr>
            <a:r>
              <a:rPr lang="en-US" altLang="ja-JP" sz="2000" dirty="0">
                <a:latin typeface="+mn-ea"/>
              </a:rPr>
              <a:t>Hydrophobicity score</a:t>
            </a:r>
            <a:r>
              <a:rPr lang="ja-JP" altLang="ja-JP" sz="2000">
                <a:latin typeface="+mn-ea"/>
              </a:rPr>
              <a:t>、</a:t>
            </a:r>
            <a:r>
              <a:rPr lang="en-US" altLang="ja-JP" sz="2000" dirty="0">
                <a:latin typeface="+mn-ea"/>
              </a:rPr>
              <a:t>Alpha sphere density</a:t>
            </a:r>
            <a:r>
              <a:rPr lang="ja-JP" altLang="ja-JP" sz="2000">
                <a:latin typeface="+mn-ea"/>
              </a:rPr>
              <a:t>、</a:t>
            </a:r>
            <a:r>
              <a:rPr lang="en-US" altLang="ja-JP" sz="2000" dirty="0">
                <a:latin typeface="+mn-ea"/>
              </a:rPr>
              <a:t>Polarity score</a:t>
            </a:r>
          </a:p>
          <a:p>
            <a:pPr marL="342900" indent="-342900">
              <a:lnSpc>
                <a:spcPct val="150000"/>
              </a:lnSpc>
              <a:buFont typeface="Arial" panose="020B0604020202020204" pitchFamily="34" charset="0"/>
              <a:buChar char="•"/>
            </a:pPr>
            <a:r>
              <a:rPr lang="en-US" altLang="ja-JP" dirty="0"/>
              <a:t>Hydrophobicity score</a:t>
            </a:r>
            <a:r>
              <a:rPr lang="ja-JP" altLang="ja-JP"/>
              <a:t>と</a:t>
            </a:r>
            <a:r>
              <a:rPr lang="en-US" altLang="ja-JP" dirty="0"/>
              <a:t>Polarity score</a:t>
            </a:r>
            <a:r>
              <a:rPr lang="ja-JP" altLang="ja-JP"/>
              <a:t>の値が正の値であればあるほど、</a:t>
            </a:r>
            <a:r>
              <a:rPr lang="en-US" altLang="ja-JP" dirty="0"/>
              <a:t>Alpha sphere density</a:t>
            </a:r>
            <a:r>
              <a:rPr lang="ja-JP" altLang="ja-JP"/>
              <a:t>の値が負であればあるほど、モデルは１</a:t>
            </a:r>
            <a:r>
              <a:rPr lang="en-US" altLang="ja-JP" dirty="0"/>
              <a:t>(</a:t>
            </a:r>
            <a:r>
              <a:rPr lang="ja-JP" altLang="ja-JP"/>
              <a:t>クリプトサイトになり得る凹み</a:t>
            </a:r>
            <a:r>
              <a:rPr lang="en-US" altLang="ja-JP" dirty="0"/>
              <a:t>)</a:t>
            </a:r>
            <a:r>
              <a:rPr lang="ja-JP" altLang="ja-JP"/>
              <a:t>を出力しやすくなるということが考えられる。</a:t>
            </a:r>
            <a:r>
              <a:rPr lang="ja-JP" altLang="ja-JP" sz="2000"/>
              <a:t> </a:t>
            </a:r>
            <a:endParaRPr lang="en-US" altLang="ja-JP" sz="2000" dirty="0">
              <a:latin typeface="+mn-ea"/>
            </a:endParaRPr>
          </a:p>
          <a:p>
            <a:pPr marL="342900" indent="-342900">
              <a:lnSpc>
                <a:spcPct val="150000"/>
              </a:lnSpc>
              <a:buFont typeface="Arial" panose="020B0604020202020204" pitchFamily="34" charset="0"/>
              <a:buChar char="•"/>
            </a:pPr>
            <a:r>
              <a:rPr lang="ja-JP" altLang="en-US"/>
              <a:t>テストデータの一部について、実際のタンパク質のアポ構造とホロ構造を確認し、モデルの予測が正答、誤答した場合それぞれについて考察した。</a:t>
            </a:r>
            <a:endParaRPr lang="en-US" altLang="ja-JP" dirty="0"/>
          </a:p>
          <a:p>
            <a:pPr marL="342900" indent="-342900">
              <a:lnSpc>
                <a:spcPct val="150000"/>
              </a:lnSpc>
              <a:buFont typeface="Arial" panose="020B0604020202020204" pitchFamily="34" charset="0"/>
              <a:buChar char="•"/>
            </a:pPr>
            <a:r>
              <a:rPr lang="ja-JP" altLang="ja-JP"/>
              <a:t>本研究で用いた学習データ数が少ないことを考慮すると、今回のようなアポ構造の場合にモデルが一定の予測を誤答してしまうのは、避けられないと考えられる。</a:t>
            </a:r>
          </a:p>
        </p:txBody>
      </p:sp>
    </p:spTree>
    <p:extLst>
      <p:ext uri="{BB962C8B-B14F-4D97-AF65-F5344CB8AC3E}">
        <p14:creationId xmlns:p14="http://schemas.microsoft.com/office/powerpoint/2010/main" val="282694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ja-JP" altLang="en-US"/>
              <a:t>展望</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14</a:t>
            </a:fld>
            <a:endParaRPr kumimoji="1" lang="ja-JP" altLang="en-US"/>
          </a:p>
        </p:txBody>
      </p:sp>
      <p:sp>
        <p:nvSpPr>
          <p:cNvPr id="6" name="テキスト ボックス 5">
            <a:extLst>
              <a:ext uri="{FF2B5EF4-FFF2-40B4-BE49-F238E27FC236}">
                <a16:creationId xmlns:a16="http://schemas.microsoft.com/office/drawing/2014/main" id="{D116B782-0E1A-A94C-BC79-D6F1F283B476}"/>
              </a:ext>
            </a:extLst>
          </p:cNvPr>
          <p:cNvSpPr txBox="1"/>
          <p:nvPr/>
        </p:nvSpPr>
        <p:spPr>
          <a:xfrm>
            <a:off x="0" y="1690688"/>
            <a:ext cx="12192000" cy="31393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0" lang="ja-JP" altLang="ja-JP" sz="2000">
                <a:latin typeface="+mn-ea"/>
                <a:cs typeface="Times New Roman" panose="02020603050405020304" pitchFamily="18" charset="0"/>
              </a:rPr>
              <a:t>今後は、得られた知見をもとに、</a:t>
            </a:r>
            <a:r>
              <a:rPr kumimoji="0" lang="ja-JP" altLang="en-US" sz="2000">
                <a:latin typeface="+mn-ea"/>
                <a:cs typeface="Times New Roman" panose="02020603050405020304" pitchFamily="18" charset="0"/>
              </a:rPr>
              <a:t>まずは</a:t>
            </a:r>
            <a:r>
              <a:rPr kumimoji="0" lang="ja-JP" altLang="ja-JP" sz="2000">
                <a:latin typeface="+mn-ea"/>
                <a:cs typeface="Times New Roman" panose="02020603050405020304" pitchFamily="18" charset="0"/>
              </a:rPr>
              <a:t>Fpocketをカスタマイズし、クリプトサイト検出精度の向上に取り組みたい。</a:t>
            </a:r>
            <a:endParaRPr kumimoji="0" lang="en-US" altLang="ja-JP" sz="2000" dirty="0">
              <a:latin typeface="+mn-ea"/>
              <a:cs typeface="Times New Roman" panose="02020603050405020304" pitchFamily="18" charset="0"/>
            </a:endParaRPr>
          </a:p>
          <a:p>
            <a:pPr marL="457200" indent="-457200">
              <a:lnSpc>
                <a:spcPct val="150000"/>
              </a:lnSpc>
              <a:buFont typeface="Arial" panose="020B0604020202020204" pitchFamily="34" charset="0"/>
              <a:buChar char="•"/>
            </a:pPr>
            <a:r>
              <a:rPr kumimoji="0" lang="ja-JP" altLang="en-US" sz="2000">
                <a:latin typeface="+mn-ea"/>
                <a:cs typeface="Times New Roman" panose="02020603050405020304" pitchFamily="18" charset="0"/>
              </a:rPr>
              <a:t>上記で</a:t>
            </a:r>
            <a:r>
              <a:rPr kumimoji="0" lang="ja-JP" altLang="ja-JP" sz="2000">
                <a:latin typeface="+mn-ea"/>
                <a:cs typeface="Times New Roman" panose="02020603050405020304" pitchFamily="18" charset="0"/>
              </a:rPr>
              <a:t>得られた知見をもとに、最終的には独自のクリプトサイト検出ソフトウェアの開発に試みたい。</a:t>
            </a:r>
            <a:endParaRPr kumimoji="1" lang="en-US" altLang="ja-JP" sz="2000" dirty="0">
              <a:latin typeface="+mn-ea"/>
            </a:endParaRPr>
          </a:p>
          <a:p>
            <a:pPr marL="285750" indent="-285750">
              <a:lnSpc>
                <a:spcPct val="150000"/>
              </a:lnSpc>
              <a:buFont typeface="Arial" panose="020B0604020202020204" pitchFamily="34" charset="0"/>
              <a:buChar char="•"/>
            </a:pPr>
            <a:r>
              <a:rPr lang="ja-JP" altLang="en-US" sz="2000"/>
              <a:t>　</a:t>
            </a:r>
            <a:r>
              <a:rPr lang="ja-JP" altLang="ja-JP" sz="2000"/>
              <a:t>本研究で作成したデータや機械学習モデルの実装、出力結果について、以下の</a:t>
            </a:r>
            <a:r>
              <a:rPr lang="en-US" altLang="ja-JP" sz="2000" dirty="0"/>
              <a:t>GitHub</a:t>
            </a:r>
            <a:r>
              <a:rPr lang="ja-JP" altLang="ja-JP" sz="2000"/>
              <a:t>上に公開してい</a:t>
            </a:r>
            <a:r>
              <a:rPr lang="ja-JP" altLang="en-US" sz="2000"/>
              <a:t>る。　　　　　　　　　　</a:t>
            </a:r>
            <a:endParaRPr lang="en-US" altLang="ja-JP" sz="2000" dirty="0"/>
          </a:p>
          <a:p>
            <a:pPr marL="1200150" lvl="2" indent="-285750">
              <a:lnSpc>
                <a:spcPct val="150000"/>
              </a:lnSpc>
              <a:buFont typeface="Arial" panose="020B0604020202020204" pitchFamily="34" charset="0"/>
              <a:buChar char="•"/>
            </a:pPr>
            <a:r>
              <a:rPr lang="en-US" altLang="ja-JP" sz="2000" dirty="0">
                <a:latin typeface="+mn-ea"/>
              </a:rPr>
              <a:t>    </a:t>
            </a:r>
            <a:r>
              <a:rPr lang="en-US" altLang="ja-JP" sz="2000" u="sng" dirty="0">
                <a:hlinkClick r:id="rId2"/>
              </a:rPr>
              <a:t>https://github.com/MasahitoKumada/research/tree/main/2021</a:t>
            </a:r>
            <a:r>
              <a:rPr lang="ja-JP" altLang="ja-JP" sz="2000"/>
              <a:t>　</a:t>
            </a:r>
          </a:p>
          <a:p>
            <a:pPr marL="457200" indent="-457200">
              <a:buFont typeface="Arial" panose="020B0604020202020204" pitchFamily="34" charset="0"/>
              <a:buChar char="•"/>
            </a:pPr>
            <a:endParaRPr kumimoji="1" lang="ja-JP" altLang="en-US">
              <a:latin typeface="+mn-ea"/>
            </a:endParaRPr>
          </a:p>
        </p:txBody>
      </p:sp>
      <p:pic>
        <p:nvPicPr>
          <p:cNvPr id="11" name="図 10" descr="QR コード&#10;&#10;自動的に生成された説明">
            <a:extLst>
              <a:ext uri="{FF2B5EF4-FFF2-40B4-BE49-F238E27FC236}">
                <a16:creationId xmlns:a16="http://schemas.microsoft.com/office/drawing/2014/main" id="{A983AD80-CA26-1A4D-9A96-F4A087CCA999}"/>
              </a:ext>
            </a:extLst>
          </p:cNvPr>
          <p:cNvPicPr>
            <a:picLocks noChangeAspect="1"/>
          </p:cNvPicPr>
          <p:nvPr/>
        </p:nvPicPr>
        <p:blipFill>
          <a:blip r:embed="rId3"/>
          <a:stretch>
            <a:fillRect/>
          </a:stretch>
        </p:blipFill>
        <p:spPr>
          <a:xfrm>
            <a:off x="9386104" y="3997922"/>
            <a:ext cx="1846724" cy="1846724"/>
          </a:xfrm>
          <a:prstGeom prst="rect">
            <a:avLst/>
          </a:prstGeom>
        </p:spPr>
      </p:pic>
    </p:spTree>
    <p:extLst>
      <p:ext uri="{BB962C8B-B14F-4D97-AF65-F5344CB8AC3E}">
        <p14:creationId xmlns:p14="http://schemas.microsoft.com/office/powerpoint/2010/main" val="147455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ja-JP" altLang="en-US"/>
              <a:t>補足</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15</a:t>
            </a:fld>
            <a:endParaRPr kumimoji="1" lang="ja-JP" altLang="en-US"/>
          </a:p>
        </p:txBody>
      </p:sp>
    </p:spTree>
    <p:extLst>
      <p:ext uri="{BB962C8B-B14F-4D97-AF65-F5344CB8AC3E}">
        <p14:creationId xmlns:p14="http://schemas.microsoft.com/office/powerpoint/2010/main" val="125870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CE8A34-ECC1-8947-B57A-3DDFA6CF84DF}"/>
              </a:ext>
            </a:extLst>
          </p:cNvPr>
          <p:cNvSpPr>
            <a:spLocks noGrp="1"/>
          </p:cNvSpPr>
          <p:nvPr>
            <p:ph type="title"/>
          </p:nvPr>
        </p:nvSpPr>
        <p:spPr/>
        <p:txBody>
          <a:bodyPr/>
          <a:lstStyle/>
          <a:p>
            <a:r>
              <a:rPr lang="en-US" altLang="ja-JP" dirty="0"/>
              <a:t>Appendix</a:t>
            </a:r>
            <a:endParaRPr kumimoji="1" lang="ja-JP" altLang="en-US"/>
          </a:p>
        </p:txBody>
      </p:sp>
      <p:sp>
        <p:nvSpPr>
          <p:cNvPr id="3" name="日付プレースホルダー 2">
            <a:extLst>
              <a:ext uri="{FF2B5EF4-FFF2-40B4-BE49-F238E27FC236}">
                <a16:creationId xmlns:a16="http://schemas.microsoft.com/office/drawing/2014/main" id="{2527EAA3-FB56-3B4A-B059-277BD93FE0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AF9C2303-2D7F-8843-AC68-B2AF726F0D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B44CC552-5A15-2141-BE4C-4E9A79C9DE42}"/>
              </a:ext>
            </a:extLst>
          </p:cNvPr>
          <p:cNvSpPr>
            <a:spLocks noGrp="1"/>
          </p:cNvSpPr>
          <p:nvPr>
            <p:ph type="sldNum" sz="quarter" idx="12"/>
          </p:nvPr>
        </p:nvSpPr>
        <p:spPr/>
        <p:txBody>
          <a:bodyPr/>
          <a:lstStyle/>
          <a:p>
            <a:fld id="{EBF20315-4ABA-CE46-AEE9-7A61AF2A9965}"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BC253762-052F-1E40-A0DD-ECA03A91AAFA}"/>
              </a:ext>
            </a:extLst>
          </p:cNvPr>
          <p:cNvSpPr txBox="1"/>
          <p:nvPr/>
        </p:nvSpPr>
        <p:spPr>
          <a:xfrm>
            <a:off x="838200" y="1360692"/>
            <a:ext cx="1859805" cy="523220"/>
          </a:xfrm>
          <a:prstGeom prst="rect">
            <a:avLst/>
          </a:prstGeom>
          <a:noFill/>
        </p:spPr>
        <p:txBody>
          <a:bodyPr wrap="none" rtlCol="0">
            <a:spAutoFit/>
          </a:bodyPr>
          <a:lstStyle/>
          <a:p>
            <a:r>
              <a:rPr lang="ja-JP" altLang="en-US" sz="2800"/>
              <a:t>先行研究</a:t>
            </a:r>
            <a:r>
              <a:rPr lang="en-US" altLang="ja-JP" sz="2800" baseline="30000" dirty="0"/>
              <a:t>※</a:t>
            </a:r>
            <a:endParaRPr lang="ja-JP" altLang="en-US" sz="2800"/>
          </a:p>
        </p:txBody>
      </p:sp>
      <p:sp>
        <p:nvSpPr>
          <p:cNvPr id="7" name="正方形/長方形 6">
            <a:extLst>
              <a:ext uri="{FF2B5EF4-FFF2-40B4-BE49-F238E27FC236}">
                <a16:creationId xmlns:a16="http://schemas.microsoft.com/office/drawing/2014/main" id="{72938817-CB00-6C40-B7DD-86D6876C9B9E}"/>
              </a:ext>
            </a:extLst>
          </p:cNvPr>
          <p:cNvSpPr/>
          <p:nvPr/>
        </p:nvSpPr>
        <p:spPr>
          <a:xfrm>
            <a:off x="762001" y="1944977"/>
            <a:ext cx="6394590" cy="3970318"/>
          </a:xfrm>
          <a:prstGeom prst="rect">
            <a:avLst/>
          </a:prstGeom>
        </p:spPr>
        <p:txBody>
          <a:bodyPr wrap="square">
            <a:spAutoFit/>
          </a:bodyPr>
          <a:lstStyle/>
          <a:p>
            <a:pPr marL="285750" indent="-285750">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構造的に特徴づけられたヒトプロテオーム全体の暗号部位を予測した。</a:t>
            </a:r>
          </a:p>
        </p:txBody>
      </p:sp>
      <p:grpSp>
        <p:nvGrpSpPr>
          <p:cNvPr id="8" name="グループ化 7">
            <a:extLst>
              <a:ext uri="{FF2B5EF4-FFF2-40B4-BE49-F238E27FC236}">
                <a16:creationId xmlns:a16="http://schemas.microsoft.com/office/drawing/2014/main" id="{DD0FEF5E-6F60-A943-B319-CB1B8EC2A9F1}"/>
              </a:ext>
            </a:extLst>
          </p:cNvPr>
          <p:cNvGrpSpPr/>
          <p:nvPr/>
        </p:nvGrpSpPr>
        <p:grpSpPr>
          <a:xfrm>
            <a:off x="7440181" y="1649773"/>
            <a:ext cx="3486860" cy="5035031"/>
            <a:chOff x="926275" y="1690689"/>
            <a:chExt cx="3013389" cy="4351338"/>
          </a:xfrm>
        </p:grpSpPr>
        <p:pic>
          <p:nvPicPr>
            <p:cNvPr id="9"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AD3B73AA-CA95-F644-8331-99F6250A9234}"/>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10" name="テキスト ボックス 9">
              <a:extLst>
                <a:ext uri="{FF2B5EF4-FFF2-40B4-BE49-F238E27FC236}">
                  <a16:creationId xmlns:a16="http://schemas.microsoft.com/office/drawing/2014/main" id="{E5201E65-D399-924C-A8CF-C84C152589BC}"/>
                </a:ext>
              </a:extLst>
            </p:cNvPr>
            <p:cNvSpPr txBox="1"/>
            <p:nvPr/>
          </p:nvSpPr>
          <p:spPr>
            <a:xfrm>
              <a:off x="926276" y="1690689"/>
              <a:ext cx="391886" cy="369332"/>
            </a:xfrm>
            <a:prstGeom prst="rect">
              <a:avLst/>
            </a:prstGeom>
            <a:solidFill>
              <a:schemeClr val="bg1"/>
            </a:solidFill>
          </p:spPr>
          <p:txBody>
            <a:bodyPr wrap="square" rtlCol="0">
              <a:spAutoFit/>
            </a:bodyPr>
            <a:lstStyle/>
            <a:p>
              <a:endParaRPr lang="ja-JP" altLang="en-US"/>
            </a:p>
          </p:txBody>
        </p:sp>
        <p:sp>
          <p:nvSpPr>
            <p:cNvPr id="11" name="テキスト ボックス 10">
              <a:extLst>
                <a:ext uri="{FF2B5EF4-FFF2-40B4-BE49-F238E27FC236}">
                  <a16:creationId xmlns:a16="http://schemas.microsoft.com/office/drawing/2014/main" id="{E3ED213F-3827-4543-9D9C-6DF2F4579C64}"/>
                </a:ext>
              </a:extLst>
            </p:cNvPr>
            <p:cNvSpPr txBox="1"/>
            <p:nvPr/>
          </p:nvSpPr>
          <p:spPr>
            <a:xfrm>
              <a:off x="926275" y="4526912"/>
              <a:ext cx="676893" cy="369332"/>
            </a:xfrm>
            <a:prstGeom prst="rect">
              <a:avLst/>
            </a:prstGeom>
            <a:solidFill>
              <a:schemeClr val="bg1"/>
            </a:solidFill>
          </p:spPr>
          <p:txBody>
            <a:bodyPr wrap="square" rtlCol="0">
              <a:spAutoFit/>
            </a:bodyPr>
            <a:lstStyle/>
            <a:p>
              <a:endParaRPr lang="ja-JP" altLang="en-US"/>
            </a:p>
          </p:txBody>
        </p:sp>
      </p:grpSp>
      <p:sp>
        <p:nvSpPr>
          <p:cNvPr id="12" name="テキスト ボックス 11">
            <a:extLst>
              <a:ext uri="{FF2B5EF4-FFF2-40B4-BE49-F238E27FC236}">
                <a16:creationId xmlns:a16="http://schemas.microsoft.com/office/drawing/2014/main" id="{44C964A8-7A9D-0C4D-84B6-53B22AAC775D}"/>
              </a:ext>
            </a:extLst>
          </p:cNvPr>
          <p:cNvSpPr txBox="1"/>
          <p:nvPr/>
        </p:nvSpPr>
        <p:spPr>
          <a:xfrm>
            <a:off x="7497148" y="1362234"/>
            <a:ext cx="3570208" cy="461665"/>
          </a:xfrm>
          <a:prstGeom prst="rect">
            <a:avLst/>
          </a:prstGeom>
          <a:noFill/>
        </p:spPr>
        <p:txBody>
          <a:bodyPr wrap="none" rtlCol="0">
            <a:spAutoFit/>
          </a:bodyPr>
          <a:lstStyle/>
          <a:p>
            <a:r>
              <a:rPr lang="ja-JP" altLang="en-US" sz="2400"/>
              <a:t>先行研究のパイプライン</a:t>
            </a:r>
          </a:p>
        </p:txBody>
      </p:sp>
      <p:sp>
        <p:nvSpPr>
          <p:cNvPr id="13" name="正方形/長方形 12">
            <a:extLst>
              <a:ext uri="{FF2B5EF4-FFF2-40B4-BE49-F238E27FC236}">
                <a16:creationId xmlns:a16="http://schemas.microsoft.com/office/drawing/2014/main" id="{C333B4EE-73EB-F24E-BC3B-1EF64CFDA834}"/>
              </a:ext>
            </a:extLst>
          </p:cNvPr>
          <p:cNvSpPr/>
          <p:nvPr/>
        </p:nvSpPr>
        <p:spPr>
          <a:xfrm>
            <a:off x="762001" y="5936797"/>
            <a:ext cx="5689923" cy="369332"/>
          </a:xfrm>
          <a:prstGeom prst="rect">
            <a:avLst/>
          </a:prstGeom>
        </p:spPr>
        <p:txBody>
          <a:bodyPr wrap="square">
            <a:spAutoFit/>
          </a:bodyPr>
          <a:lstStyle/>
          <a:p>
            <a:r>
              <a:rPr lang="en-US" altLang="ja-JP" dirty="0">
                <a:latin typeface="YuMincho"/>
              </a:rPr>
              <a:t>※ </a:t>
            </a:r>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p:spTree>
    <p:extLst>
      <p:ext uri="{BB962C8B-B14F-4D97-AF65-F5344CB8AC3E}">
        <p14:creationId xmlns:p14="http://schemas.microsoft.com/office/powerpoint/2010/main" val="15073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92240-476B-5848-A818-1ADAA68F7CC2}"/>
              </a:ext>
            </a:extLst>
          </p:cNvPr>
          <p:cNvSpPr>
            <a:spLocks noGrp="1"/>
          </p:cNvSpPr>
          <p:nvPr>
            <p:ph type="title"/>
          </p:nvPr>
        </p:nvSpPr>
        <p:spPr>
          <a:xfrm>
            <a:off x="838200" y="365125"/>
            <a:ext cx="9006840" cy="1325563"/>
          </a:xfrm>
        </p:spPr>
        <p:txBody>
          <a:bodyPr>
            <a:noAutofit/>
          </a:bodyPr>
          <a:lstStyle/>
          <a:p>
            <a:r>
              <a:rPr lang="ja-JP" altLang="en-US" sz="2800"/>
              <a:t>タンパク質構造からリガンド結合部位を予測する既存ソフトウェアの開発の歴史</a:t>
            </a:r>
            <a:r>
              <a:rPr lang="en-US" altLang="ja-JP" sz="2800" dirty="0"/>
              <a:t>(2009</a:t>
            </a:r>
            <a:r>
              <a:rPr lang="ja-JP" altLang="en-US" sz="2800"/>
              <a:t>年以降</a:t>
            </a:r>
            <a:r>
              <a:rPr lang="en-US" altLang="ja-JP" sz="2800" dirty="0"/>
              <a:t>)</a:t>
            </a:r>
            <a:r>
              <a:rPr lang="en-US" altLang="ja-JP" sz="2800" baseline="30000" dirty="0"/>
              <a:t>※</a:t>
            </a:r>
            <a:endParaRPr kumimoji="1" lang="ja-JP" altLang="en-US" sz="2800"/>
          </a:p>
        </p:txBody>
      </p:sp>
      <p:sp>
        <p:nvSpPr>
          <p:cNvPr id="3" name="日付プレースホルダー 2">
            <a:extLst>
              <a:ext uri="{FF2B5EF4-FFF2-40B4-BE49-F238E27FC236}">
                <a16:creationId xmlns:a16="http://schemas.microsoft.com/office/drawing/2014/main" id="{815742D0-407E-2649-A111-D2C6F615E17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865C3F56-8DAE-3542-816C-B576948D5B4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0D4BF3D4-1833-C143-BFBB-09ED057EDF21}"/>
              </a:ext>
            </a:extLst>
          </p:cNvPr>
          <p:cNvSpPr>
            <a:spLocks noGrp="1"/>
          </p:cNvSpPr>
          <p:nvPr>
            <p:ph type="sldNum" sz="quarter" idx="12"/>
          </p:nvPr>
        </p:nvSpPr>
        <p:spPr/>
        <p:txBody>
          <a:bodyPr/>
          <a:lstStyle/>
          <a:p>
            <a:fld id="{EBF20315-4ABA-CE46-AEE9-7A61AF2A9965}" type="slidenum">
              <a:rPr kumimoji="1" lang="ja-JP" altLang="en-US" smtClean="0"/>
              <a:t>17</a:t>
            </a:fld>
            <a:endParaRPr kumimoji="1" lang="ja-JP" altLang="en-US"/>
          </a:p>
        </p:txBody>
      </p:sp>
      <p:pic>
        <p:nvPicPr>
          <p:cNvPr id="6" name="図 5" descr="テーブル&#10;&#10;自動的に生成された説明">
            <a:extLst>
              <a:ext uri="{FF2B5EF4-FFF2-40B4-BE49-F238E27FC236}">
                <a16:creationId xmlns:a16="http://schemas.microsoft.com/office/drawing/2014/main" id="{25D04683-0B3B-CA4B-AD1E-A1C8245EC46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100000"/>
                    </a14:imgEffect>
                  </a14:imgLayer>
                </a14:imgProps>
              </a:ext>
            </a:extLst>
          </a:blip>
          <a:srcRect t="6626" b="342"/>
          <a:stretch/>
        </p:blipFill>
        <p:spPr>
          <a:xfrm>
            <a:off x="838200" y="1401260"/>
            <a:ext cx="8609169" cy="4674420"/>
          </a:xfrm>
          <a:prstGeom prst="rect">
            <a:avLst/>
          </a:prstGeom>
        </p:spPr>
      </p:pic>
      <p:sp>
        <p:nvSpPr>
          <p:cNvPr id="7" name="正方形/長方形 6">
            <a:extLst>
              <a:ext uri="{FF2B5EF4-FFF2-40B4-BE49-F238E27FC236}">
                <a16:creationId xmlns:a16="http://schemas.microsoft.com/office/drawing/2014/main" id="{FEF426B6-5E34-6D49-BFB3-FE3230F43FA1}"/>
              </a:ext>
            </a:extLst>
          </p:cNvPr>
          <p:cNvSpPr/>
          <p:nvPr/>
        </p:nvSpPr>
        <p:spPr>
          <a:xfrm>
            <a:off x="946458" y="6006352"/>
            <a:ext cx="8780822" cy="369332"/>
          </a:xfrm>
          <a:prstGeom prst="rect">
            <a:avLst/>
          </a:prstGeom>
        </p:spPr>
        <p:txBody>
          <a:bodyPr wrap="square">
            <a:spAutoFit/>
          </a:bodyPr>
          <a:lstStyle/>
          <a:p>
            <a:r>
              <a:rPr lang="en-US" altLang="ja-JP" dirty="0"/>
              <a:t>※</a:t>
            </a:r>
            <a:r>
              <a:rPr lang="ja-JP" altLang="en-US"/>
              <a:t> </a:t>
            </a:r>
            <a:r>
              <a:rPr lang="en-US" altLang="ja-JP" dirty="0" err="1"/>
              <a:t>Krivák</a:t>
            </a:r>
            <a:r>
              <a:rPr lang="en-US" altLang="ja-JP" dirty="0"/>
              <a:t>, R., </a:t>
            </a:r>
            <a:r>
              <a:rPr lang="en-US" altLang="ja-JP" dirty="0" err="1"/>
              <a:t>Hoksza</a:t>
            </a:r>
            <a:r>
              <a:rPr lang="en-US" altLang="ja-JP" dirty="0"/>
              <a:t>, D. </a:t>
            </a:r>
            <a:r>
              <a:rPr lang="en-US" altLang="ja-JP" i="1" dirty="0"/>
              <a:t>J </a:t>
            </a:r>
            <a:r>
              <a:rPr lang="en-US" altLang="ja-JP" i="1" dirty="0" err="1"/>
              <a:t>Cheminform</a:t>
            </a:r>
            <a:r>
              <a:rPr lang="en-US" altLang="ja-JP" dirty="0"/>
              <a:t> </a:t>
            </a:r>
            <a:r>
              <a:rPr lang="en-US" altLang="ja-JP" b="1" dirty="0"/>
              <a:t>10, </a:t>
            </a:r>
            <a:r>
              <a:rPr lang="en-US" altLang="ja-JP" dirty="0"/>
              <a:t>1-12 (2018).</a:t>
            </a:r>
            <a:r>
              <a:rPr lang="ja-JP" altLang="ja-JP"/>
              <a:t> </a:t>
            </a:r>
            <a:endParaRPr lang="en" altLang="ja-JP" dirty="0"/>
          </a:p>
        </p:txBody>
      </p:sp>
      <p:cxnSp>
        <p:nvCxnSpPr>
          <p:cNvPr id="12" name="直線コネクタ 11">
            <a:extLst>
              <a:ext uri="{FF2B5EF4-FFF2-40B4-BE49-F238E27FC236}">
                <a16:creationId xmlns:a16="http://schemas.microsoft.com/office/drawing/2014/main" id="{CFCD76E6-AF47-7044-AE81-87187BFE4203}"/>
              </a:ext>
            </a:extLst>
          </p:cNvPr>
          <p:cNvCxnSpPr>
            <a:cxnSpLocks/>
          </p:cNvCxnSpPr>
          <p:nvPr/>
        </p:nvCxnSpPr>
        <p:spPr>
          <a:xfrm>
            <a:off x="992758" y="2133600"/>
            <a:ext cx="8019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25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00C14-1F2D-BB41-A80C-718417608331}"/>
              </a:ext>
            </a:extLst>
          </p:cNvPr>
          <p:cNvSpPr>
            <a:spLocks noGrp="1"/>
          </p:cNvSpPr>
          <p:nvPr>
            <p:ph type="title"/>
          </p:nvPr>
        </p:nvSpPr>
        <p:spPr/>
        <p:txBody>
          <a:bodyPr/>
          <a:lstStyle/>
          <a:p>
            <a:r>
              <a:rPr lang="en-US" altLang="ja-JP" dirty="0"/>
              <a:t>Fpocket</a:t>
            </a:r>
            <a:r>
              <a:rPr lang="en-US" altLang="ja-JP" baseline="30000" dirty="0"/>
              <a:t>※1</a:t>
            </a:r>
            <a:r>
              <a:rPr lang="ja-JP" altLang="en-US"/>
              <a:t>のアルゴリズム概要</a:t>
            </a:r>
            <a:endParaRPr kumimoji="1" lang="ja-JP" altLang="en-US"/>
          </a:p>
        </p:txBody>
      </p:sp>
      <p:sp>
        <p:nvSpPr>
          <p:cNvPr id="3" name="日付プレースホルダー 2">
            <a:extLst>
              <a:ext uri="{FF2B5EF4-FFF2-40B4-BE49-F238E27FC236}">
                <a16:creationId xmlns:a16="http://schemas.microsoft.com/office/drawing/2014/main" id="{3EDB5819-A4FA-F94D-B8F6-23419AD49999}"/>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E1A0837B-83C9-B54F-B4AD-FCAB31CF7356}"/>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E03BEAB-0A5B-424A-8272-749C82FB2849}"/>
              </a:ext>
            </a:extLst>
          </p:cNvPr>
          <p:cNvSpPr>
            <a:spLocks noGrp="1"/>
          </p:cNvSpPr>
          <p:nvPr>
            <p:ph type="sldNum" sz="quarter" idx="12"/>
          </p:nvPr>
        </p:nvSpPr>
        <p:spPr/>
        <p:txBody>
          <a:bodyPr/>
          <a:lstStyle/>
          <a:p>
            <a:fld id="{EBF20315-4ABA-CE46-AEE9-7A61AF2A9965}" type="slidenum">
              <a:rPr kumimoji="1" lang="ja-JP" altLang="en-US" smtClean="0"/>
              <a:t>18</a:t>
            </a:fld>
            <a:endParaRPr kumimoji="1" lang="ja-JP" altLang="en-US"/>
          </a:p>
        </p:txBody>
      </p:sp>
      <p:sp>
        <p:nvSpPr>
          <p:cNvPr id="6" name="正方形/長方形 5">
            <a:extLst>
              <a:ext uri="{FF2B5EF4-FFF2-40B4-BE49-F238E27FC236}">
                <a16:creationId xmlns:a16="http://schemas.microsoft.com/office/drawing/2014/main" id="{D07CFEC9-5A01-BF4B-8007-A3629AD42BFB}"/>
              </a:ext>
            </a:extLst>
          </p:cNvPr>
          <p:cNvSpPr/>
          <p:nvPr/>
        </p:nvSpPr>
        <p:spPr>
          <a:xfrm>
            <a:off x="330199" y="5305928"/>
            <a:ext cx="6892403" cy="369332"/>
          </a:xfrm>
          <a:prstGeom prst="rect">
            <a:avLst/>
          </a:prstGeom>
        </p:spPr>
        <p:txBody>
          <a:bodyPr wrap="square">
            <a:spAutoFit/>
          </a:bodyPr>
          <a:lstStyle/>
          <a:p>
            <a:pPr lvl="0"/>
            <a:r>
              <a:rPr lang="en-US" altLang="ja-JP" dirty="0"/>
              <a:t>※1 Le </a:t>
            </a:r>
            <a:r>
              <a:rPr lang="en-US" altLang="ja-JP" dirty="0" err="1"/>
              <a:t>Guilloux</a:t>
            </a:r>
            <a:r>
              <a:rPr lang="en-US" altLang="ja-JP" dirty="0"/>
              <a:t> </a:t>
            </a:r>
            <a:r>
              <a:rPr lang="en-US" altLang="ja-JP" i="1" dirty="0"/>
              <a:t>et al.</a:t>
            </a:r>
            <a:r>
              <a:rPr lang="en-US" altLang="ja-JP" dirty="0"/>
              <a:t>, </a:t>
            </a:r>
            <a:r>
              <a:rPr lang="en-US" altLang="ja-JP" i="1" dirty="0"/>
              <a:t>BMC Bioinformatics</a:t>
            </a:r>
            <a:r>
              <a:rPr lang="en-US" altLang="ja-JP" dirty="0"/>
              <a:t>. </a:t>
            </a:r>
            <a:r>
              <a:rPr lang="en-US" altLang="ja-JP" b="1" dirty="0"/>
              <a:t>10</a:t>
            </a:r>
            <a:r>
              <a:rPr lang="en-US" altLang="ja-JP" dirty="0"/>
              <a:t>, 168 (2009).</a:t>
            </a:r>
            <a:endParaRPr lang="ja-JP" altLang="ja-JP"/>
          </a:p>
        </p:txBody>
      </p:sp>
      <p:sp>
        <p:nvSpPr>
          <p:cNvPr id="7" name="正方形/長方形 6">
            <a:extLst>
              <a:ext uri="{FF2B5EF4-FFF2-40B4-BE49-F238E27FC236}">
                <a16:creationId xmlns:a16="http://schemas.microsoft.com/office/drawing/2014/main" id="{946FE0A4-C3F5-2840-B7C3-E9F08AC1BFCE}"/>
              </a:ext>
            </a:extLst>
          </p:cNvPr>
          <p:cNvSpPr/>
          <p:nvPr/>
        </p:nvSpPr>
        <p:spPr>
          <a:xfrm>
            <a:off x="878841" y="1445090"/>
            <a:ext cx="7401559" cy="3477875"/>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※2</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8" name="正方形/長方形 7">
            <a:extLst>
              <a:ext uri="{FF2B5EF4-FFF2-40B4-BE49-F238E27FC236}">
                <a16:creationId xmlns:a16="http://schemas.microsoft.com/office/drawing/2014/main" id="{573FC77B-2B96-C74B-B7D1-B71C19208C98}"/>
              </a:ext>
            </a:extLst>
          </p:cNvPr>
          <p:cNvSpPr/>
          <p:nvPr/>
        </p:nvSpPr>
        <p:spPr>
          <a:xfrm>
            <a:off x="330199" y="5744658"/>
            <a:ext cx="9144000" cy="369332"/>
          </a:xfrm>
          <a:prstGeom prst="rect">
            <a:avLst/>
          </a:prstGeom>
        </p:spPr>
        <p:txBody>
          <a:bodyPr wrap="square">
            <a:spAutoFit/>
          </a:bodyPr>
          <a:lstStyle/>
          <a:p>
            <a:r>
              <a:rPr lang="en-US" altLang="ja-JP" dirty="0"/>
              <a:t>※2</a:t>
            </a:r>
            <a:r>
              <a:rPr lang="ja-JP" altLang="en-US"/>
              <a:t>アルファ球：その境界で4つの原子に接触し、内部の原子を含まない球。</a:t>
            </a:r>
          </a:p>
        </p:txBody>
      </p:sp>
      <p:pic>
        <p:nvPicPr>
          <p:cNvPr id="9" name="図 8" descr="チョコレートチップクッキー&#10;&#10;中程度の精度で自動的に生成された説明">
            <a:extLst>
              <a:ext uri="{FF2B5EF4-FFF2-40B4-BE49-F238E27FC236}">
                <a16:creationId xmlns:a16="http://schemas.microsoft.com/office/drawing/2014/main" id="{456E91B2-2667-CA44-BF94-9A23A3357E7F}"/>
              </a:ext>
            </a:extLst>
          </p:cNvPr>
          <p:cNvPicPr>
            <a:picLocks noChangeAspect="1"/>
          </p:cNvPicPr>
          <p:nvPr/>
        </p:nvPicPr>
        <p:blipFill>
          <a:blip r:embed="rId2"/>
          <a:stretch>
            <a:fillRect/>
          </a:stretch>
        </p:blipFill>
        <p:spPr>
          <a:xfrm>
            <a:off x="8839201" y="1373738"/>
            <a:ext cx="3169920" cy="4099447"/>
          </a:xfrm>
          <a:prstGeom prst="rect">
            <a:avLst/>
          </a:prstGeom>
        </p:spPr>
      </p:pic>
      <p:sp>
        <p:nvSpPr>
          <p:cNvPr id="10" name="テキスト ボックス 9">
            <a:extLst>
              <a:ext uri="{FF2B5EF4-FFF2-40B4-BE49-F238E27FC236}">
                <a16:creationId xmlns:a16="http://schemas.microsoft.com/office/drawing/2014/main" id="{3FFD1B36-0F26-7B4F-98BD-261F7C95E6E3}"/>
              </a:ext>
            </a:extLst>
          </p:cNvPr>
          <p:cNvSpPr txBox="1"/>
          <p:nvPr/>
        </p:nvSpPr>
        <p:spPr>
          <a:xfrm>
            <a:off x="8971281" y="5534657"/>
            <a:ext cx="2743199" cy="830997"/>
          </a:xfrm>
          <a:prstGeom prst="rect">
            <a:avLst/>
          </a:prstGeom>
          <a:noFill/>
        </p:spPr>
        <p:txBody>
          <a:bodyPr wrap="square" rtlCol="0">
            <a:spAutoFit/>
          </a:bodyPr>
          <a:lstStyle/>
          <a:p>
            <a:r>
              <a:rPr lang="en-US" altLang="ja-JP" sz="1600" dirty="0" err="1"/>
              <a:t>Fpocket</a:t>
            </a:r>
            <a:r>
              <a:rPr lang="ja-JP" altLang="en-US" sz="1600"/>
              <a:t>による解析例</a:t>
            </a:r>
            <a:endParaRPr lang="en-US" altLang="ja-JP" sz="1600" dirty="0"/>
          </a:p>
          <a:p>
            <a:pPr marL="285750" indent="-285750">
              <a:buFont typeface="Arial" panose="020B0604020202020204" pitchFamily="34" charset="0"/>
              <a:buChar char="•"/>
            </a:pPr>
            <a:r>
              <a:rPr lang="ja-JP" altLang="en-US" sz="1600"/>
              <a:t>赤</a:t>
            </a:r>
            <a:r>
              <a:rPr lang="en-US" altLang="ja-JP" sz="1600" dirty="0"/>
              <a:t>:</a:t>
            </a:r>
            <a:r>
              <a:rPr lang="ja-JP" altLang="en-US" sz="1600"/>
              <a:t> 予測領域、</a:t>
            </a:r>
            <a:endParaRPr lang="en-US" altLang="ja-JP" sz="1600" dirty="0"/>
          </a:p>
          <a:p>
            <a:pPr marL="285750" indent="-285750">
              <a:buFont typeface="Arial" panose="020B0604020202020204" pitchFamily="34" charset="0"/>
              <a:buChar char="•"/>
            </a:pPr>
            <a:r>
              <a:rPr lang="ja-JP" altLang="en-US" sz="1600"/>
              <a:t>黄</a:t>
            </a:r>
            <a:r>
              <a:rPr lang="en-US" altLang="ja-JP" sz="1600" dirty="0"/>
              <a:t>:</a:t>
            </a:r>
            <a:r>
              <a:rPr lang="ja-JP" altLang="en-US" sz="1600"/>
              <a:t>  実際のリガンド領域</a:t>
            </a:r>
          </a:p>
        </p:txBody>
      </p:sp>
    </p:spTree>
    <p:extLst>
      <p:ext uri="{BB962C8B-B14F-4D97-AF65-F5344CB8AC3E}">
        <p14:creationId xmlns:p14="http://schemas.microsoft.com/office/powerpoint/2010/main" val="403251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21" name="正方形/長方形 20">
            <a:extLst>
              <a:ext uri="{FF2B5EF4-FFF2-40B4-BE49-F238E27FC236}">
                <a16:creationId xmlns:a16="http://schemas.microsoft.com/office/drawing/2014/main" id="{88C0402B-4FB8-0242-BDA4-53EA12F36FED}"/>
              </a:ext>
            </a:extLst>
          </p:cNvPr>
          <p:cNvSpPr/>
          <p:nvPr/>
        </p:nvSpPr>
        <p:spPr>
          <a:xfrm>
            <a:off x="636520" y="1375677"/>
            <a:ext cx="7189364"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医薬品設計の基本原理</a:t>
            </a:r>
            <a:r>
              <a:rPr lang="ja-JP" altLang="en-US"/>
              <a:t>である「鍵</a:t>
            </a:r>
            <a:r>
              <a:rPr lang="ja-JP" altLang="en-US" dirty="0"/>
              <a:t>と鍵穴理論」は、タンパク質</a:t>
            </a:r>
            <a:r>
              <a:rPr lang="ja-JP" altLang="en-US"/>
              <a:t>のポケット</a:t>
            </a:r>
            <a:r>
              <a:rPr lang="en-US" altLang="ja-JP" dirty="0"/>
              <a:t>(</a:t>
            </a:r>
            <a:r>
              <a:rPr lang="ja-JP" altLang="en-US"/>
              <a:t>鍵穴</a:t>
            </a:r>
            <a:r>
              <a:rPr lang="en-US" altLang="ja-JP" dirty="0"/>
              <a:t>)</a:t>
            </a:r>
            <a:r>
              <a:rPr lang="ja-JP" altLang="en-US"/>
              <a:t>の</a:t>
            </a:r>
            <a:r>
              <a:rPr lang="ja-JP" altLang="en-US" dirty="0"/>
              <a:t>構造情報に基づいて</a:t>
            </a:r>
            <a:r>
              <a:rPr lang="ja-JP" altLang="en-US"/>
              <a:t>医薬品分子</a:t>
            </a:r>
            <a:r>
              <a:rPr lang="en-US" altLang="ja-JP" dirty="0"/>
              <a:t>(</a:t>
            </a:r>
            <a:r>
              <a:rPr lang="ja-JP" altLang="en-US"/>
              <a:t>鍵</a:t>
            </a:r>
            <a:r>
              <a:rPr lang="en-US" altLang="ja-JP" dirty="0"/>
              <a:t>)</a:t>
            </a:r>
            <a:r>
              <a:rPr lang="ja-JP" altLang="en-US"/>
              <a:t>を</a:t>
            </a:r>
            <a:r>
              <a:rPr lang="ja-JP" altLang="en-US" dirty="0"/>
              <a:t>設計する創薬研究で合理的な戦略の一つ</a:t>
            </a:r>
            <a:r>
              <a:rPr lang="ja-JP" altLang="en-US"/>
              <a:t>である。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a:t>鍵穴</a:t>
            </a:r>
            <a:r>
              <a:rPr lang="ja-JP" altLang="en-US" dirty="0"/>
              <a:t>を同定することは創薬標的タンパク質の探索の最初の重要課題とされている。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dirty="0"/>
              <a:t>近年、一般的な鍵穴構造と異なり</a:t>
            </a:r>
            <a:r>
              <a:rPr lang="ja-JP" altLang="en-US"/>
              <a:t>、通常</a:t>
            </a:r>
            <a:r>
              <a:rPr lang="en-US" altLang="ja-JP" dirty="0"/>
              <a:t>(</a:t>
            </a:r>
            <a:r>
              <a:rPr lang="ja-JP" altLang="en-US"/>
              <a:t>アポ構造</a:t>
            </a:r>
            <a:r>
              <a:rPr lang="en-US" altLang="ja-JP" dirty="0"/>
              <a:t>)</a:t>
            </a:r>
            <a:r>
              <a:rPr lang="ja-JP" altLang="en-US"/>
              <a:t>は</a:t>
            </a:r>
            <a:r>
              <a:rPr lang="ja-JP" altLang="en-US" dirty="0" err="1"/>
              <a:t>閉じて</a:t>
            </a:r>
            <a:r>
              <a:rPr lang="ja-JP" altLang="en-US" dirty="0"/>
              <a:t>いるが薬剤が結</a:t>
            </a:r>
            <a:r>
              <a:rPr lang="ja-JP" altLang="en-US"/>
              <a:t>合したとき</a:t>
            </a:r>
            <a:r>
              <a:rPr lang="en-US" altLang="ja-JP" dirty="0"/>
              <a:t>(</a:t>
            </a:r>
            <a:r>
              <a:rPr lang="ja-JP" altLang="en-US"/>
              <a:t>ホロ構造</a:t>
            </a:r>
            <a:r>
              <a:rPr lang="en-US" altLang="ja-JP" dirty="0"/>
              <a:t>)</a:t>
            </a:r>
            <a:r>
              <a:rPr lang="ja-JP" altLang="en-US"/>
              <a:t>に</a:t>
            </a:r>
            <a:r>
              <a:rPr lang="ja-JP" altLang="en-US" dirty="0"/>
              <a:t>形成される隠れたリガ</a:t>
            </a:r>
            <a:r>
              <a:rPr lang="ja-JP" altLang="en-US"/>
              <a:t>ンド</a:t>
            </a:r>
            <a:r>
              <a:rPr lang="en-US" altLang="ja-JP" dirty="0"/>
              <a:t>(</a:t>
            </a:r>
            <a:r>
              <a:rPr lang="ja-JP" altLang="en-US"/>
              <a:t>薬剤</a:t>
            </a:r>
            <a:r>
              <a:rPr lang="en-US" altLang="ja-JP" dirty="0"/>
              <a:t>)</a:t>
            </a:r>
            <a:r>
              <a:rPr lang="ja-JP" altLang="en-US"/>
              <a:t>結合</a:t>
            </a:r>
            <a:r>
              <a:rPr lang="ja-JP" altLang="en-US" dirty="0"/>
              <a:t>部位である</a:t>
            </a:r>
            <a:r>
              <a:rPr lang="ja-JP" altLang="en-US" b="1" dirty="0"/>
              <a:t>クリプトサイト</a:t>
            </a:r>
            <a:r>
              <a:rPr lang="ja-JP" altLang="en-US" dirty="0"/>
              <a:t>が存在することが知られ、新たな創薬標的としての応用が期待</a:t>
            </a:r>
            <a:r>
              <a:rPr lang="ja-JP" altLang="en-US"/>
              <a:t>されている。</a:t>
            </a:r>
            <a:endParaRPr lang="en-US" altLang="ja-JP" dirty="0"/>
          </a:p>
        </p:txBody>
      </p:sp>
      <p:grpSp>
        <p:nvGrpSpPr>
          <p:cNvPr id="4" name="グループ化 3">
            <a:extLst>
              <a:ext uri="{FF2B5EF4-FFF2-40B4-BE49-F238E27FC236}">
                <a16:creationId xmlns:a16="http://schemas.microsoft.com/office/drawing/2014/main" id="{2EA8A48A-0506-644A-953B-DC11580178D0}"/>
              </a:ext>
            </a:extLst>
          </p:cNvPr>
          <p:cNvGrpSpPr/>
          <p:nvPr/>
        </p:nvGrpSpPr>
        <p:grpSpPr>
          <a:xfrm>
            <a:off x="8153400" y="1244866"/>
            <a:ext cx="3650896" cy="5111484"/>
            <a:chOff x="8214882" y="1701614"/>
            <a:chExt cx="3650896" cy="5111484"/>
          </a:xfrm>
        </p:grpSpPr>
        <p:sp>
          <p:nvSpPr>
            <p:cNvPr id="16" name="テキスト ボックス 15">
              <a:extLst>
                <a:ext uri="{FF2B5EF4-FFF2-40B4-BE49-F238E27FC236}">
                  <a16:creationId xmlns:a16="http://schemas.microsoft.com/office/drawing/2014/main" id="{4D2DAFC0-7072-4811-A785-D20EB2C886A0}"/>
                </a:ext>
              </a:extLst>
            </p:cNvPr>
            <p:cNvSpPr txBox="1"/>
            <p:nvPr/>
          </p:nvSpPr>
          <p:spPr>
            <a:xfrm>
              <a:off x="8318396" y="4180068"/>
              <a:ext cx="3547382" cy="369332"/>
            </a:xfrm>
            <a:prstGeom prst="rect">
              <a:avLst/>
            </a:prstGeom>
            <a:noFill/>
          </p:spPr>
          <p:txBody>
            <a:bodyPr wrap="square" rtlCol="0">
              <a:spAutoFit/>
            </a:bodyPr>
            <a:lstStyle/>
            <a:p>
              <a:pPr algn="ctr"/>
              <a:r>
                <a:rPr lang="ja-JP" altLang="en-US"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8377119" y="6457766"/>
              <a:ext cx="1792561" cy="338554"/>
            </a:xfrm>
            <a:prstGeom prst="rect">
              <a:avLst/>
            </a:prstGeom>
          </p:spPr>
          <p:txBody>
            <a:bodyPr wrap="square">
              <a:spAutoFit/>
            </a:bodyPr>
            <a:lstStyle/>
            <a:p>
              <a:pPr algn="ctr"/>
              <a:r>
                <a:rPr lang="en-US" altLang="ja-JP" sz="1600" b="1" dirty="0"/>
                <a:t>PDB: 2ZB1</a:t>
              </a:r>
              <a:endParaRPr lang="ja-JP" altLang="en-US" sz="1600" b="1"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10047296" y="6474544"/>
              <a:ext cx="1471877" cy="338554"/>
            </a:xfrm>
            <a:prstGeom prst="rect">
              <a:avLst/>
            </a:prstGeom>
          </p:spPr>
          <p:txBody>
            <a:bodyPr wrap="square">
              <a:spAutoFit/>
            </a:bodyPr>
            <a:lstStyle/>
            <a:p>
              <a:pPr algn="ctr"/>
              <a:r>
                <a:rPr lang="en-US" altLang="ja-JP" sz="1600" b="1" dirty="0"/>
                <a:t>PDB: 2NPQ</a:t>
              </a:r>
              <a:endParaRPr lang="ja-JP" altLang="en-US" sz="1600" b="1"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9912682" y="2037024"/>
              <a:ext cx="1692104" cy="338554"/>
            </a:xfrm>
            <a:prstGeom prst="rect">
              <a:avLst/>
            </a:prstGeom>
            <a:noFill/>
          </p:spPr>
          <p:txBody>
            <a:bodyPr wrap="square" rtlCol="0">
              <a:spAutoFit/>
            </a:bodyPr>
            <a:lstStyle/>
            <a:p>
              <a:pPr algn="ctr"/>
              <a:r>
                <a:rPr lang="ja-JP" altLang="en-US" sz="1600" b="1" dirty="0"/>
                <a:t>ホロ構造</a:t>
              </a:r>
              <a:endParaRPr lang="en-US" altLang="ja-JP" sz="1600" b="1"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8390659" y="2045983"/>
              <a:ext cx="1762243" cy="338554"/>
            </a:xfrm>
            <a:prstGeom prst="rect">
              <a:avLst/>
            </a:prstGeom>
            <a:noFill/>
          </p:spPr>
          <p:txBody>
            <a:bodyPr wrap="square" rtlCol="0">
              <a:spAutoFit/>
            </a:bodyPr>
            <a:lstStyle/>
            <a:p>
              <a:pPr algn="ctr"/>
              <a:r>
                <a:rPr lang="ja-JP" altLang="en-US" sz="1600" b="1" dirty="0"/>
                <a:t>アポ構造</a:t>
              </a:r>
              <a:endParaRPr lang="en-US" altLang="ja-JP" sz="1600" b="1"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8214882" y="1701614"/>
              <a:ext cx="3547382" cy="377941"/>
            </a:xfrm>
            <a:prstGeom prst="rect">
              <a:avLst/>
            </a:prstGeom>
            <a:noFill/>
          </p:spPr>
          <p:txBody>
            <a:bodyPr wrap="square" rtlCol="0">
              <a:spAutoFit/>
            </a:bodyPr>
            <a:lstStyle/>
            <a:p>
              <a:pPr algn="ctr"/>
              <a:r>
                <a:rPr lang="ja-JP" altLang="en-US" b="1" dirty="0"/>
                <a:t>一般的な鍵穴構造例</a:t>
              </a:r>
            </a:p>
          </p:txBody>
        </p:sp>
        <p:pic>
          <p:nvPicPr>
            <p:cNvPr id="23" name="図 22" descr="コンピュータ, 持つ, テーブル, 食品 が含まれている画像&#10;&#10;自動的に生成された説明">
              <a:extLst>
                <a:ext uri="{FF2B5EF4-FFF2-40B4-BE49-F238E27FC236}">
                  <a16:creationId xmlns:a16="http://schemas.microsoft.com/office/drawing/2014/main" id="{7BA3C96F-98DB-2444-B9CE-2C62429D7EAA}"/>
                </a:ext>
              </a:extLst>
            </p:cNvPr>
            <p:cNvPicPr>
              <a:picLocks noChangeAspect="1"/>
            </p:cNvPicPr>
            <p:nvPr/>
          </p:nvPicPr>
          <p:blipFill rotWithShape="1">
            <a:blip r:embed="rId3"/>
            <a:srcRect l="8256" r="4945"/>
            <a:stretch/>
          </p:blipFill>
          <p:spPr>
            <a:xfrm>
              <a:off x="10022129" y="4506869"/>
              <a:ext cx="1476558" cy="1831968"/>
            </a:xfrm>
            <a:prstGeom prst="rect">
              <a:avLst/>
            </a:prstGeom>
          </p:spPr>
        </p:pic>
        <p:pic>
          <p:nvPicPr>
            <p:cNvPr id="24" name="図 23" descr="背景パターン&#10;&#10;自動的に生成された説明">
              <a:extLst>
                <a:ext uri="{FF2B5EF4-FFF2-40B4-BE49-F238E27FC236}">
                  <a16:creationId xmlns:a16="http://schemas.microsoft.com/office/drawing/2014/main" id="{71846376-B9F0-C345-8142-A5C9B50BE26A}"/>
                </a:ext>
              </a:extLst>
            </p:cNvPr>
            <p:cNvPicPr>
              <a:picLocks noChangeAspect="1"/>
            </p:cNvPicPr>
            <p:nvPr/>
          </p:nvPicPr>
          <p:blipFill>
            <a:blip r:embed="rId4"/>
            <a:stretch>
              <a:fillRect/>
            </a:stretch>
          </p:blipFill>
          <p:spPr>
            <a:xfrm>
              <a:off x="8548611" y="4507373"/>
              <a:ext cx="1476558" cy="1887706"/>
            </a:xfrm>
            <a:prstGeom prst="rect">
              <a:avLst/>
            </a:prstGeom>
          </p:spPr>
        </p:pic>
        <p:pic>
          <p:nvPicPr>
            <p:cNvPr id="25" name="図 24" descr="背景パターン&#10;&#10;自動的に生成された説明">
              <a:extLst>
                <a:ext uri="{FF2B5EF4-FFF2-40B4-BE49-F238E27FC236}">
                  <a16:creationId xmlns:a16="http://schemas.microsoft.com/office/drawing/2014/main" id="{64D84CD4-7420-6D4C-9031-38FD15EEC504}"/>
                </a:ext>
              </a:extLst>
            </p:cNvPr>
            <p:cNvPicPr>
              <a:picLocks noChangeAspect="1"/>
            </p:cNvPicPr>
            <p:nvPr/>
          </p:nvPicPr>
          <p:blipFill>
            <a:blip r:embed="rId5"/>
            <a:stretch>
              <a:fillRect/>
            </a:stretch>
          </p:blipFill>
          <p:spPr>
            <a:xfrm>
              <a:off x="8527235" y="2368529"/>
              <a:ext cx="1487871" cy="1702253"/>
            </a:xfrm>
            <a:prstGeom prst="rect">
              <a:avLst/>
            </a:prstGeom>
          </p:spPr>
        </p:pic>
        <p:pic>
          <p:nvPicPr>
            <p:cNvPr id="26" name="図 25" descr="背景パターン&#10;&#10;自動的に生成された説明">
              <a:extLst>
                <a:ext uri="{FF2B5EF4-FFF2-40B4-BE49-F238E27FC236}">
                  <a16:creationId xmlns:a16="http://schemas.microsoft.com/office/drawing/2014/main" id="{D95C38E2-DD06-8343-A3CA-B0B4B0C54BD9}"/>
                </a:ext>
              </a:extLst>
            </p:cNvPr>
            <p:cNvPicPr>
              <a:picLocks noChangeAspect="1"/>
            </p:cNvPicPr>
            <p:nvPr/>
          </p:nvPicPr>
          <p:blipFill>
            <a:blip r:embed="rId6"/>
            <a:stretch>
              <a:fillRect/>
            </a:stretch>
          </p:blipFill>
          <p:spPr>
            <a:xfrm>
              <a:off x="10015106" y="2377488"/>
              <a:ext cx="1467678" cy="1702253"/>
            </a:xfrm>
            <a:prstGeom prst="rect">
              <a:avLst/>
            </a:prstGeom>
          </p:spPr>
        </p:pic>
      </p:grpSp>
      <p:sp>
        <p:nvSpPr>
          <p:cNvPr id="5" name="日付プレースホルダー 4">
            <a:extLst>
              <a:ext uri="{FF2B5EF4-FFF2-40B4-BE49-F238E27FC236}">
                <a16:creationId xmlns:a16="http://schemas.microsoft.com/office/drawing/2014/main" id="{4A121ACB-4282-A049-A750-D09033D39B6D}"/>
              </a:ext>
            </a:extLst>
          </p:cNvPr>
          <p:cNvSpPr>
            <a:spLocks noGrp="1"/>
          </p:cNvSpPr>
          <p:nvPr>
            <p:ph type="dt" sz="half" idx="10"/>
          </p:nvPr>
        </p:nvSpPr>
        <p:spPr/>
        <p:txBody>
          <a:bodyPr/>
          <a:lstStyle/>
          <a:p>
            <a:fld id="{12CCF693-EB1D-D648-BF74-7C9F494A94CB}"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DC4A870F-A764-EE48-AECA-03C03A8F15A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4CC3B63D-C5BD-A942-B612-0DA92481535D}"/>
              </a:ext>
            </a:extLst>
          </p:cNvPr>
          <p:cNvSpPr>
            <a:spLocks noGrp="1"/>
          </p:cNvSpPr>
          <p:nvPr>
            <p:ph type="sldNum" sz="quarter" idx="12"/>
          </p:nvPr>
        </p:nvSpPr>
        <p:spPr/>
        <p:txBody>
          <a:bodyPr/>
          <a:lstStyle/>
          <a:p>
            <a:fld id="{EBF20315-4ABA-CE46-AEE9-7A61AF2A9965}" type="slidenum">
              <a:rPr kumimoji="1" lang="ja-JP" altLang="en-US" smtClean="0"/>
              <a:t>1</a:t>
            </a:fld>
            <a:endParaRPr kumimoji="1" lang="ja-JP" altLang="en-US"/>
          </a:p>
        </p:txBody>
      </p:sp>
    </p:spTree>
    <p:extLst>
      <p:ext uri="{BB962C8B-B14F-4D97-AF65-F5344CB8AC3E}">
        <p14:creationId xmlns:p14="http://schemas.microsoft.com/office/powerpoint/2010/main" val="136739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8C951-CF9C-9349-ABDF-8C9FA97A177D}"/>
              </a:ext>
            </a:extLst>
          </p:cNvPr>
          <p:cNvSpPr>
            <a:spLocks noGrp="1"/>
          </p:cNvSpPr>
          <p:nvPr>
            <p:ph type="title"/>
          </p:nvPr>
        </p:nvSpPr>
        <p:spPr/>
        <p:txBody>
          <a:bodyPr/>
          <a:lstStyle/>
          <a:p>
            <a:r>
              <a:rPr kumimoji="1" lang="en-US" altLang="ja-JP" dirty="0"/>
              <a:t>5. </a:t>
            </a:r>
            <a:r>
              <a:rPr lang="ja-JP" altLang="en-US"/>
              <a:t>因子分析</a:t>
            </a:r>
            <a:endParaRPr kumimoji="1" lang="ja-JP" altLang="en-US"/>
          </a:p>
        </p:txBody>
      </p:sp>
      <p:sp>
        <p:nvSpPr>
          <p:cNvPr id="3" name="日付プレースホルダー 2">
            <a:extLst>
              <a:ext uri="{FF2B5EF4-FFF2-40B4-BE49-F238E27FC236}">
                <a16:creationId xmlns:a16="http://schemas.microsoft.com/office/drawing/2014/main" id="{5818DE82-8A7B-F544-9C63-4172DBA4ABC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F9118F3-8BF5-3745-A8DC-8065E48BC4E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95E88B71-77CD-3A4E-8638-D15FC43B7351}"/>
              </a:ext>
            </a:extLst>
          </p:cNvPr>
          <p:cNvSpPr>
            <a:spLocks noGrp="1"/>
          </p:cNvSpPr>
          <p:nvPr>
            <p:ph type="sldNum" sz="quarter" idx="12"/>
          </p:nvPr>
        </p:nvSpPr>
        <p:spPr/>
        <p:txBody>
          <a:bodyPr/>
          <a:lstStyle/>
          <a:p>
            <a:fld id="{EBF20315-4ABA-CE46-AEE9-7A61AF2A9965}" type="slidenum">
              <a:rPr kumimoji="1" lang="ja-JP" altLang="en-US" smtClean="0"/>
              <a:t>19</a:t>
            </a:fld>
            <a:endParaRPr kumimoji="1" lang="ja-JP" altLang="en-US"/>
          </a:p>
        </p:txBody>
      </p:sp>
      <p:pic>
        <p:nvPicPr>
          <p:cNvPr id="6" name="図 5" descr="カラフルな絵&#10;&#10;中程度の精度で自動的に生成された説明">
            <a:extLst>
              <a:ext uri="{FF2B5EF4-FFF2-40B4-BE49-F238E27FC236}">
                <a16:creationId xmlns:a16="http://schemas.microsoft.com/office/drawing/2014/main" id="{551918F6-44B7-534F-964F-19B90B9CFFA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6733" y="2154062"/>
            <a:ext cx="5331460" cy="4264660"/>
          </a:xfrm>
          <a:prstGeom prst="rect">
            <a:avLst/>
          </a:prstGeom>
        </p:spPr>
      </p:pic>
      <p:sp>
        <p:nvSpPr>
          <p:cNvPr id="8" name="テキスト ボックス 7">
            <a:extLst>
              <a:ext uri="{FF2B5EF4-FFF2-40B4-BE49-F238E27FC236}">
                <a16:creationId xmlns:a16="http://schemas.microsoft.com/office/drawing/2014/main" id="{6B3E666A-E758-0C4E-B1A4-ECEAFD10F2C1}"/>
              </a:ext>
            </a:extLst>
          </p:cNvPr>
          <p:cNvSpPr txBox="1"/>
          <p:nvPr/>
        </p:nvSpPr>
        <p:spPr>
          <a:xfrm>
            <a:off x="674269" y="1315952"/>
            <a:ext cx="5155579" cy="923330"/>
          </a:xfrm>
          <a:prstGeom prst="rect">
            <a:avLst/>
          </a:prstGeom>
          <a:noFill/>
        </p:spPr>
        <p:txBody>
          <a:bodyPr wrap="none" rtlCol="0">
            <a:spAutoFit/>
          </a:bodyPr>
          <a:lstStyle/>
          <a:p>
            <a:r>
              <a:rPr lang="ja-JP" altLang="en-US"/>
              <a:t>作成データセットに対して、特徴量の分布</a:t>
            </a:r>
            <a:endParaRPr lang="en-US" altLang="ja-JP" dirty="0"/>
          </a:p>
          <a:p>
            <a:pPr marL="285750" indent="-285750">
              <a:buFont typeface="Arial" panose="020B0604020202020204" pitchFamily="34" charset="0"/>
              <a:buChar char="•"/>
            </a:pPr>
            <a:r>
              <a:rPr lang="ja-JP" altLang="en-US"/>
              <a:t>青色</a:t>
            </a:r>
            <a:r>
              <a:rPr lang="en-US" altLang="ja-JP" dirty="0"/>
              <a:t>:</a:t>
            </a:r>
            <a:r>
              <a:rPr lang="ja-JP" altLang="en-US"/>
              <a:t>クリプトサイトになり得る凹みのデータ</a:t>
            </a:r>
            <a:endParaRPr lang="en-US" altLang="ja-JP" dirty="0"/>
          </a:p>
          <a:p>
            <a:pPr marL="285750" indent="-285750">
              <a:buFont typeface="Arial" panose="020B0604020202020204" pitchFamily="34" charset="0"/>
              <a:buChar char="•"/>
            </a:pPr>
            <a:r>
              <a:rPr lang="ja-JP" altLang="en-US"/>
              <a:t>赤色</a:t>
            </a:r>
            <a:r>
              <a:rPr lang="en-US" altLang="ja-JP" dirty="0"/>
              <a:t>:</a:t>
            </a:r>
            <a:r>
              <a:rPr lang="ja-JP" altLang="en-US"/>
              <a:t>はその他の凹みのデータ</a:t>
            </a:r>
            <a:endParaRPr kumimoji="1" lang="ja-JP" altLang="en-US"/>
          </a:p>
        </p:txBody>
      </p:sp>
      <p:graphicFrame>
        <p:nvGraphicFramePr>
          <p:cNvPr id="11" name="表 10">
            <a:extLst>
              <a:ext uri="{FF2B5EF4-FFF2-40B4-BE49-F238E27FC236}">
                <a16:creationId xmlns:a16="http://schemas.microsoft.com/office/drawing/2014/main" id="{1EFBE29A-E7DA-A649-835F-72CE40E78FF3}"/>
              </a:ext>
            </a:extLst>
          </p:cNvPr>
          <p:cNvGraphicFramePr>
            <a:graphicFrameLocks noGrp="1"/>
          </p:cNvGraphicFramePr>
          <p:nvPr>
            <p:extLst>
              <p:ext uri="{D42A27DB-BD31-4B8C-83A1-F6EECF244321}">
                <p14:modId xmlns:p14="http://schemas.microsoft.com/office/powerpoint/2010/main" val="1254536805"/>
              </p:ext>
            </p:extLst>
          </p:nvPr>
        </p:nvGraphicFramePr>
        <p:xfrm>
          <a:off x="6512210" y="1894655"/>
          <a:ext cx="4841590" cy="4461695"/>
        </p:xfrm>
        <a:graphic>
          <a:graphicData uri="http://schemas.openxmlformats.org/drawingml/2006/table">
            <a:tbl>
              <a:tblPr firstRow="1" firstCol="1" bandRow="1">
                <a:tableStyleId>{5C22544A-7EE6-4342-B048-85BDC9FD1C3A}</a:tableStyleId>
              </a:tblPr>
              <a:tblGrid>
                <a:gridCol w="3811444">
                  <a:extLst>
                    <a:ext uri="{9D8B030D-6E8A-4147-A177-3AD203B41FA5}">
                      <a16:colId xmlns:a16="http://schemas.microsoft.com/office/drawing/2014/main" val="4246009953"/>
                    </a:ext>
                  </a:extLst>
                </a:gridCol>
                <a:gridCol w="1030146">
                  <a:extLst>
                    <a:ext uri="{9D8B030D-6E8A-4147-A177-3AD203B41FA5}">
                      <a16:colId xmlns:a16="http://schemas.microsoft.com/office/drawing/2014/main" val="1162421699"/>
                    </a:ext>
                  </a:extLst>
                </a:gridCol>
              </a:tblGrid>
              <a:tr h="221897">
                <a:tc>
                  <a:txBody>
                    <a:bodyPr/>
                    <a:lstStyle/>
                    <a:p>
                      <a:pPr algn="ctr"/>
                      <a:r>
                        <a:rPr lang="ja-JP" sz="1300" kern="100">
                          <a:effectLst/>
                        </a:rPr>
                        <a:t>特徴量名</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ctr"/>
                      <a:r>
                        <a:rPr lang="en-US" sz="1300" kern="100" dirty="0">
                          <a:effectLst/>
                        </a:rPr>
                        <a:t>P</a:t>
                      </a:r>
                      <a:r>
                        <a:rPr lang="ja-JP" sz="1300" kern="100">
                          <a:effectLst/>
                        </a:rPr>
                        <a:t>値</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010673560"/>
                  </a:ext>
                </a:extLst>
              </a:tr>
              <a:tr h="221897">
                <a:tc>
                  <a:txBody>
                    <a:bodyPr/>
                    <a:lstStyle/>
                    <a:p>
                      <a:pPr algn="just"/>
                      <a:r>
                        <a:rPr lang="en-US" sz="1300" kern="100" dirty="0">
                          <a:effectLst/>
                        </a:rPr>
                        <a:t>Hydrophobicity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0.00451</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5987121"/>
                  </a:ext>
                </a:extLst>
              </a:tr>
              <a:tr h="221897">
                <a:tc>
                  <a:txBody>
                    <a:bodyPr/>
                    <a:lstStyle/>
                    <a:p>
                      <a:pPr algn="just"/>
                      <a:r>
                        <a:rPr lang="en-US" sz="1300" kern="100" dirty="0">
                          <a:effectLst/>
                        </a:rPr>
                        <a:t>Mean alp. </a:t>
                      </a:r>
                      <a:r>
                        <a:rPr lang="en-US" sz="1300" kern="100" dirty="0" err="1">
                          <a:effectLst/>
                        </a:rPr>
                        <a:t>sph</a:t>
                      </a:r>
                      <a:r>
                        <a:rPr lang="en-US" sz="1300" kern="100" dirty="0">
                          <a:effectLst/>
                        </a:rPr>
                        <a:t>. solvent access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0.0127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97019990"/>
                  </a:ext>
                </a:extLst>
              </a:tr>
              <a:tr h="221897">
                <a:tc>
                  <a:txBody>
                    <a:bodyPr/>
                    <a:lstStyle/>
                    <a:p>
                      <a:pPr algn="just"/>
                      <a:r>
                        <a:rPr lang="en-US" sz="1300" kern="100">
                          <a:effectLst/>
                        </a:rPr>
                        <a:t>Number of Alpha Spheres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0.154</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52732130"/>
                  </a:ext>
                </a:extLst>
              </a:tr>
              <a:tr h="221897">
                <a:tc>
                  <a:txBody>
                    <a:bodyPr/>
                    <a:lstStyle/>
                    <a:p>
                      <a:pPr algn="just"/>
                      <a:r>
                        <a:rPr lang="en-US" sz="1300" kern="100">
                          <a:effectLst/>
                        </a:rPr>
                        <a:t>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0.169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119280797"/>
                  </a:ext>
                </a:extLst>
              </a:tr>
              <a:tr h="221897">
                <a:tc>
                  <a:txBody>
                    <a:bodyPr/>
                    <a:lstStyle/>
                    <a:p>
                      <a:pPr algn="just"/>
                      <a:r>
                        <a:rPr lang="en-US" sz="1300" kern="100">
                          <a:effectLst/>
                        </a:rPr>
                        <a:t>Mean local hydrophobic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0.170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54506037"/>
                  </a:ext>
                </a:extLst>
              </a:tr>
              <a:tr h="221897">
                <a:tc>
                  <a:txBody>
                    <a:bodyPr/>
                    <a:lstStyle/>
                    <a:p>
                      <a:pPr algn="just"/>
                      <a:r>
                        <a:rPr lang="en-US" sz="1300" kern="100">
                          <a:effectLst/>
                        </a:rPr>
                        <a:t>Polarity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370624369"/>
                  </a:ext>
                </a:extLst>
              </a:tr>
              <a:tr h="221897">
                <a:tc>
                  <a:txBody>
                    <a:bodyPr/>
                    <a:lstStyle/>
                    <a:p>
                      <a:pPr algn="just"/>
                      <a:r>
                        <a:rPr lang="en-US" sz="1300" kern="100">
                          <a:effectLst/>
                        </a:rPr>
                        <a:t>Alpha sphere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38859128"/>
                  </a:ext>
                </a:extLst>
              </a:tr>
              <a:tr h="221897">
                <a:tc>
                  <a:txBody>
                    <a:bodyPr/>
                    <a:lstStyle/>
                    <a:p>
                      <a:pPr algn="just"/>
                      <a:r>
                        <a:rPr lang="en-US" sz="1300" kern="100">
                          <a:effectLst/>
                        </a:rPr>
                        <a:t>Proportion of polar atoms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0.379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438175234"/>
                  </a:ext>
                </a:extLst>
              </a:tr>
              <a:tr h="221897">
                <a:tc>
                  <a:txBody>
                    <a:bodyPr/>
                    <a:lstStyle/>
                    <a:p>
                      <a:pPr algn="just"/>
                      <a:r>
                        <a:rPr lang="en-US" sz="1300" kern="100">
                          <a:effectLst/>
                        </a:rPr>
                        <a:t>Mean alpha sphere radius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0.392</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876546459"/>
                  </a:ext>
                </a:extLst>
              </a:tr>
              <a:tr h="245652">
                <a:tc>
                  <a:txBody>
                    <a:bodyPr/>
                    <a:lstStyle/>
                    <a:p>
                      <a:pPr algn="just"/>
                      <a:r>
                        <a:rPr lang="en-US" sz="1300" kern="100" dirty="0">
                          <a:effectLst/>
                        </a:rPr>
                        <a:t>Cent. of mass - Alpha Sphere max </a:t>
                      </a:r>
                      <a:r>
                        <a:rPr lang="en-US" sz="1300" kern="100" dirty="0" err="1">
                          <a:effectLst/>
                        </a:rPr>
                        <a:t>dist</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0.407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25331475"/>
                  </a:ext>
                </a:extLst>
              </a:tr>
              <a:tr h="221897">
                <a:tc>
                  <a:txBody>
                    <a:bodyPr/>
                    <a:lstStyle/>
                    <a:p>
                      <a:pPr algn="just"/>
                      <a:r>
                        <a:rPr lang="en-US" sz="1300" kern="100" dirty="0">
                          <a:effectLst/>
                        </a:rPr>
                        <a:t>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30602861"/>
                  </a:ext>
                </a:extLst>
              </a:tr>
              <a:tr h="221897">
                <a:tc>
                  <a:txBody>
                    <a:bodyPr/>
                    <a:lstStyle/>
                    <a:p>
                      <a:pPr algn="just"/>
                      <a:r>
                        <a:rPr lang="en-US" sz="1300" kern="100">
                          <a:effectLst/>
                        </a:rPr>
                        <a:t>Volume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0.628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790642145"/>
                  </a:ext>
                </a:extLst>
              </a:tr>
              <a:tr h="221897">
                <a:tc>
                  <a:txBody>
                    <a:bodyPr/>
                    <a:lstStyle/>
                    <a:p>
                      <a:pPr algn="just"/>
                      <a:r>
                        <a:rPr lang="en-US" sz="1300" kern="100">
                          <a:effectLst/>
                        </a:rPr>
                        <a:t>Total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810099"/>
                  </a:ext>
                </a:extLst>
              </a:tr>
              <a:tr h="221897">
                <a:tc>
                  <a:txBody>
                    <a:bodyPr/>
                    <a:lstStyle/>
                    <a:p>
                      <a:pPr algn="just"/>
                      <a:r>
                        <a:rPr lang="en-US" sz="1300" kern="100">
                          <a:effectLst/>
                        </a:rPr>
                        <a:t>Apolar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60094813"/>
                  </a:ext>
                </a:extLst>
              </a:tr>
              <a:tr h="221897">
                <a:tc>
                  <a:txBody>
                    <a:bodyPr/>
                    <a:lstStyle/>
                    <a:p>
                      <a:pPr algn="just"/>
                      <a:r>
                        <a:rPr lang="en-US" sz="1300" kern="100" dirty="0" err="1">
                          <a:effectLst/>
                        </a:rPr>
                        <a:t>Apolar</a:t>
                      </a:r>
                      <a:r>
                        <a:rPr lang="en-US" sz="1300" kern="100" dirty="0">
                          <a:effectLst/>
                        </a:rPr>
                        <a:t> alpha sphere proportion</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0.786</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627223745"/>
                  </a:ext>
                </a:extLst>
              </a:tr>
              <a:tr h="221897">
                <a:tc>
                  <a:txBody>
                    <a:bodyPr/>
                    <a:lstStyle/>
                    <a:p>
                      <a:pPr algn="just"/>
                      <a:r>
                        <a:rPr lang="en-US" sz="1300" kern="100" dirty="0" err="1">
                          <a:effectLst/>
                        </a:rPr>
                        <a:t>Druggability</a:t>
                      </a:r>
                      <a:r>
                        <a:rPr lang="en-US" sz="1300" kern="100" dirty="0">
                          <a:effectLst/>
                        </a:rPr>
                        <a:t>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3596461"/>
                  </a:ext>
                </a:extLst>
              </a:tr>
              <a:tr h="221897">
                <a:tc>
                  <a:txBody>
                    <a:bodyPr/>
                    <a:lstStyle/>
                    <a:p>
                      <a:pPr algn="just"/>
                      <a:r>
                        <a:rPr lang="en-US" sz="1300" kern="100" dirty="0">
                          <a:effectLst/>
                        </a:rPr>
                        <a:t>Flexibility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726696212"/>
                  </a:ext>
                </a:extLst>
              </a:tr>
              <a:tr h="221897">
                <a:tc>
                  <a:txBody>
                    <a:bodyPr/>
                    <a:lstStyle/>
                    <a:p>
                      <a:pPr algn="just"/>
                      <a:r>
                        <a:rPr lang="en-US" sz="1300" kern="100" dirty="0">
                          <a:effectLst/>
                        </a:rPr>
                        <a:t>Volume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0.918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564242851"/>
                  </a:ext>
                </a:extLst>
              </a:tr>
              <a:tr h="221897">
                <a:tc>
                  <a:txBody>
                    <a:bodyPr/>
                    <a:lstStyle/>
                    <a:p>
                      <a:pPr algn="just"/>
                      <a:r>
                        <a:rPr lang="en-US" sz="1300" kern="100" dirty="0">
                          <a:effectLst/>
                        </a:rPr>
                        <a:t>Charge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altLang="ja-JP" sz="1300" kern="100" dirty="0">
                          <a:effectLst/>
                          <a:latin typeface="游明朝" panose="02020400000000000000" pitchFamily="18" charset="-128"/>
                          <a:ea typeface="游明朝" panose="02020400000000000000" pitchFamily="18" charset="-128"/>
                          <a:cs typeface="Times New Roman" panose="02020603050405020304" pitchFamily="18" charset="0"/>
                        </a:rPr>
                        <a:t>1.00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88915059"/>
                  </a:ext>
                </a:extLst>
              </a:tr>
            </a:tbl>
          </a:graphicData>
        </a:graphic>
      </p:graphicFrame>
      <p:sp>
        <p:nvSpPr>
          <p:cNvPr id="12" name="正方形/長方形 11">
            <a:extLst>
              <a:ext uri="{FF2B5EF4-FFF2-40B4-BE49-F238E27FC236}">
                <a16:creationId xmlns:a16="http://schemas.microsoft.com/office/drawing/2014/main" id="{495F425C-35BA-894E-9DDD-8A0C4B327926}"/>
              </a:ext>
            </a:extLst>
          </p:cNvPr>
          <p:cNvSpPr/>
          <p:nvPr/>
        </p:nvSpPr>
        <p:spPr>
          <a:xfrm>
            <a:off x="6362154" y="1423340"/>
            <a:ext cx="5840060" cy="369332"/>
          </a:xfrm>
          <a:prstGeom prst="rect">
            <a:avLst/>
          </a:prstGeom>
        </p:spPr>
        <p:txBody>
          <a:bodyPr wrap="none">
            <a:spAutoFit/>
          </a:bodyPr>
          <a:lstStyle/>
          <a:p>
            <a:r>
              <a:rPr lang="ja-JP" altLang="en-US">
                <a:latin typeface="+mn-ea"/>
                <a:cs typeface="Times New Roman" panose="02020603050405020304" pitchFamily="18" charset="0"/>
              </a:rPr>
              <a:t>コロガロフ・シルノフ</a:t>
            </a:r>
            <a:r>
              <a:rPr lang="ja-JP" altLang="ja-JP">
                <a:latin typeface="+mn-ea"/>
                <a:cs typeface="Times New Roman" panose="02020603050405020304" pitchFamily="18" charset="0"/>
              </a:rPr>
              <a:t>の</a:t>
            </a:r>
            <a:r>
              <a:rPr lang="en-US" altLang="ja-JP" dirty="0">
                <a:latin typeface="+mn-ea"/>
                <a:cs typeface="Times New Roman" panose="02020603050405020304" pitchFamily="18" charset="0"/>
              </a:rPr>
              <a:t>2</a:t>
            </a:r>
            <a:r>
              <a:rPr lang="ja-JP" altLang="ja-JP">
                <a:latin typeface="+mn-ea"/>
                <a:cs typeface="Times New Roman" panose="02020603050405020304" pitchFamily="18" charset="0"/>
              </a:rPr>
              <a:t>標本統計に基づく</a:t>
            </a:r>
            <a:r>
              <a:rPr lang="en-US" altLang="ja-JP" dirty="0">
                <a:latin typeface="+mn-ea"/>
                <a:cs typeface="Times New Roman" panose="02020603050405020304" pitchFamily="18" charset="0"/>
              </a:rPr>
              <a:t>P</a:t>
            </a:r>
            <a:r>
              <a:rPr lang="ja-JP" altLang="ja-JP">
                <a:latin typeface="+mn-ea"/>
                <a:cs typeface="Times New Roman" panose="02020603050405020304" pitchFamily="18" charset="0"/>
              </a:rPr>
              <a:t>値の関係</a:t>
            </a:r>
            <a:r>
              <a:rPr lang="ja-JP" altLang="ja-JP">
                <a:latin typeface="+mn-ea"/>
              </a:rPr>
              <a:t> </a:t>
            </a:r>
            <a:endParaRPr lang="ja-JP" altLang="en-US">
              <a:latin typeface="+mn-ea"/>
            </a:endParaRPr>
          </a:p>
        </p:txBody>
      </p:sp>
      <p:sp>
        <p:nvSpPr>
          <p:cNvPr id="13" name="フレーム 12">
            <a:extLst>
              <a:ext uri="{FF2B5EF4-FFF2-40B4-BE49-F238E27FC236}">
                <a16:creationId xmlns:a16="http://schemas.microsoft.com/office/drawing/2014/main" id="{581B83C3-ED0C-014B-AD60-34AD78E581AA}"/>
              </a:ext>
            </a:extLst>
          </p:cNvPr>
          <p:cNvSpPr/>
          <p:nvPr/>
        </p:nvSpPr>
        <p:spPr>
          <a:xfrm>
            <a:off x="6512209" y="2071868"/>
            <a:ext cx="4841589" cy="486137"/>
          </a:xfrm>
          <a:prstGeom prst="frame">
            <a:avLst>
              <a:gd name="adj1"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66421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20</a:t>
            </a:fld>
            <a:endParaRPr kumimoji="1" lang="ja-JP" altLang="en-US"/>
          </a:p>
        </p:txBody>
      </p:sp>
      <p:pic>
        <p:nvPicPr>
          <p:cNvPr id="6" name="図 5" descr="ダイアグラム&#10;&#10;自動的に生成された説明">
            <a:extLst>
              <a:ext uri="{FF2B5EF4-FFF2-40B4-BE49-F238E27FC236}">
                <a16:creationId xmlns:a16="http://schemas.microsoft.com/office/drawing/2014/main" id="{6AF8ED86-56F4-4A4E-88A4-8EB1F2EE55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7174" y="2042729"/>
            <a:ext cx="3792946" cy="4313621"/>
          </a:xfrm>
          <a:prstGeom prst="rect">
            <a:avLst/>
          </a:prstGeom>
        </p:spPr>
      </p:pic>
      <p:sp>
        <p:nvSpPr>
          <p:cNvPr id="7" name="正方形/長方形 6">
            <a:extLst>
              <a:ext uri="{FF2B5EF4-FFF2-40B4-BE49-F238E27FC236}">
                <a16:creationId xmlns:a16="http://schemas.microsoft.com/office/drawing/2014/main" id="{A71292B5-E678-8746-BAD3-A9514940C47C}"/>
              </a:ext>
            </a:extLst>
          </p:cNvPr>
          <p:cNvSpPr/>
          <p:nvPr/>
        </p:nvSpPr>
        <p:spPr>
          <a:xfrm>
            <a:off x="5037880" y="2042729"/>
            <a:ext cx="6819406"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全</a:t>
            </a:r>
            <a:r>
              <a:rPr lang="en-US" altLang="ja-JP" dirty="0">
                <a:latin typeface="+mn-ea"/>
                <a:cs typeface="Times New Roman" panose="02020603050405020304" pitchFamily="18" charset="0"/>
              </a:rPr>
              <a:t>36</a:t>
            </a:r>
            <a:r>
              <a:rPr lang="ja-JP" altLang="ja-JP">
                <a:latin typeface="+mn-ea"/>
                <a:cs typeface="Times New Roman" panose="02020603050405020304" pitchFamily="18" charset="0"/>
              </a:rPr>
              <a:t>の各テストデータについて、どの特徴量からどの程度の影響を受けて最終的な予測値になったかの過程を示している</a:t>
            </a:r>
            <a:r>
              <a:rPr lang="ja-JP" altLang="ja-JP">
                <a:latin typeface="+mn-ea"/>
              </a:rPr>
              <a:t> </a:t>
            </a:r>
            <a:r>
              <a:rPr lang="ja-JP" altLang="en-US">
                <a:latin typeface="+mn-ea"/>
              </a:rPr>
              <a:t>。</a:t>
            </a:r>
            <a:endParaRPr lang="en-US" altLang="ja-JP" dirty="0">
              <a:latin typeface="+mn-ea"/>
            </a:endParaRPr>
          </a:p>
          <a:p>
            <a:pPr marL="285750" indent="-285750">
              <a:lnSpc>
                <a:spcPct val="150000"/>
              </a:lnSpc>
              <a:buFont typeface="Arial" panose="020B0604020202020204" pitchFamily="34" charset="0"/>
              <a:buChar char="•"/>
            </a:pPr>
            <a:r>
              <a:rPr lang="ja-JP" altLang="en-US">
                <a:latin typeface="+mn-ea"/>
              </a:rPr>
              <a:t>ある特徴量に対し、モデルの出力値が大きく変化したとき、その特徴量が予測に寄与したといえる。</a:t>
            </a:r>
          </a:p>
        </p:txBody>
      </p:sp>
      <p:sp>
        <p:nvSpPr>
          <p:cNvPr id="8" name="テキスト ボックス 7">
            <a:extLst>
              <a:ext uri="{FF2B5EF4-FFF2-40B4-BE49-F238E27FC236}">
                <a16:creationId xmlns:a16="http://schemas.microsoft.com/office/drawing/2014/main" id="{77190976-EE0B-EE4D-89E4-A0047D0C0FAB}"/>
              </a:ext>
            </a:extLst>
          </p:cNvPr>
          <p:cNvSpPr txBox="1"/>
          <p:nvPr/>
        </p:nvSpPr>
        <p:spPr>
          <a:xfrm>
            <a:off x="323139" y="1523190"/>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87446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5F411B94-0B11-5C44-80EE-CE806293C0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4253" y="2548190"/>
            <a:ext cx="3749160" cy="4173285"/>
          </a:xfrm>
          <a:prstGeom prst="rect">
            <a:avLst/>
          </a:prstGeom>
        </p:spPr>
      </p:pic>
      <p:pic>
        <p:nvPicPr>
          <p:cNvPr id="8" name="図 7" descr="ダイアグラム&#10;&#10;中程度の精度で自動的に生成された説明">
            <a:extLst>
              <a:ext uri="{FF2B5EF4-FFF2-40B4-BE49-F238E27FC236}">
                <a16:creationId xmlns:a16="http://schemas.microsoft.com/office/drawing/2014/main" id="{0E66BB76-594B-A34B-95F4-C84774CF20E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33422" y="2566249"/>
            <a:ext cx="3569264" cy="4239416"/>
          </a:xfrm>
          <a:prstGeom prst="rect">
            <a:avLst/>
          </a:prstGeom>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21</a:t>
            </a:fld>
            <a:endParaRPr kumimoji="1" lang="ja-JP" altLang="en-US"/>
          </a:p>
        </p:txBody>
      </p:sp>
      <p:sp>
        <p:nvSpPr>
          <p:cNvPr id="9" name="正方形/長方形 8">
            <a:extLst>
              <a:ext uri="{FF2B5EF4-FFF2-40B4-BE49-F238E27FC236}">
                <a16:creationId xmlns:a16="http://schemas.microsoft.com/office/drawing/2014/main" id="{4A3A6E54-840E-2D43-A9A3-7AD456D45BE5}"/>
              </a:ext>
            </a:extLst>
          </p:cNvPr>
          <p:cNvSpPr/>
          <p:nvPr/>
        </p:nvSpPr>
        <p:spPr>
          <a:xfrm>
            <a:off x="377703" y="2109954"/>
            <a:ext cx="5362365" cy="369332"/>
          </a:xfrm>
          <a:prstGeom prst="rect">
            <a:avLst/>
          </a:prstGeom>
        </p:spPr>
        <p:txBody>
          <a:bodyPr wrap="none">
            <a:spAutoFit/>
          </a:bodyPr>
          <a:lstStyle/>
          <a:p>
            <a:r>
              <a:rPr lang="ja-JP" altLang="ja-JP">
                <a:latin typeface="+mn-ea"/>
                <a:cs typeface="Times New Roman" panose="02020603050405020304" pitchFamily="18" charset="0"/>
              </a:rPr>
              <a:t>予測を高確率</a:t>
            </a:r>
            <a:r>
              <a:rPr lang="en-US" altLang="ja-JP" dirty="0">
                <a:latin typeface="+mn-ea"/>
                <a:cs typeface="Times New Roman" panose="02020603050405020304" pitchFamily="18" charset="0"/>
              </a:rPr>
              <a:t>(0.8</a:t>
            </a:r>
            <a:r>
              <a:rPr lang="ja-JP" altLang="ja-JP">
                <a:latin typeface="+mn-ea"/>
                <a:cs typeface="Times New Roman" panose="02020603050405020304" pitchFamily="18" charset="0"/>
              </a:rPr>
              <a:t>以上</a:t>
            </a:r>
            <a:r>
              <a:rPr lang="en-US" altLang="ja-JP" dirty="0">
                <a:latin typeface="+mn-ea"/>
                <a:cs typeface="Times New Roman" panose="02020603050405020304" pitchFamily="18" charset="0"/>
              </a:rPr>
              <a:t>)</a:t>
            </a:r>
            <a:r>
              <a:rPr lang="ja-JP" altLang="ja-JP">
                <a:latin typeface="+mn-ea"/>
                <a:cs typeface="Times New Roman" panose="02020603050405020304" pitchFamily="18" charset="0"/>
              </a:rPr>
              <a:t>で正答した場合の予測過程</a:t>
            </a:r>
            <a:r>
              <a:rPr lang="ja-JP" altLang="ja-JP">
                <a:latin typeface="+mn-ea"/>
              </a:rPr>
              <a:t> </a:t>
            </a:r>
            <a:endParaRPr lang="ja-JP" altLang="en-US">
              <a:latin typeface="+mn-ea"/>
            </a:endParaRPr>
          </a:p>
        </p:txBody>
      </p:sp>
      <p:sp>
        <p:nvSpPr>
          <p:cNvPr id="10" name="正方形/長方形 9">
            <a:extLst>
              <a:ext uri="{FF2B5EF4-FFF2-40B4-BE49-F238E27FC236}">
                <a16:creationId xmlns:a16="http://schemas.microsoft.com/office/drawing/2014/main" id="{BBC26301-29DD-E042-8C55-7B523B5C1B40}"/>
              </a:ext>
            </a:extLst>
          </p:cNvPr>
          <p:cNvSpPr/>
          <p:nvPr/>
        </p:nvSpPr>
        <p:spPr>
          <a:xfrm>
            <a:off x="6633422" y="1356817"/>
            <a:ext cx="6479641" cy="1299971"/>
          </a:xfrm>
          <a:prstGeom prst="rect">
            <a:avLst/>
          </a:prstGeom>
        </p:spPr>
        <p:txBody>
          <a:bodyPr wrap="square">
            <a:spAutoFit/>
          </a:bodyPr>
          <a:lstStyle/>
          <a:p>
            <a:r>
              <a:rPr lang="ja-JP" altLang="ja-JP">
                <a:latin typeface="+mn-ea"/>
                <a:cs typeface="Times New Roman" panose="02020603050405020304" pitchFamily="18" charset="0"/>
              </a:rPr>
              <a:t>予測を誤答した場合の予測過程</a:t>
            </a:r>
            <a:endParaRPr lang="en-US" altLang="ja-JP" dirty="0">
              <a:latin typeface="+mn-ea"/>
              <a:cs typeface="Times New Roman" panose="02020603050405020304" pitchFamily="18" charset="0"/>
            </a:endParaRPr>
          </a:p>
          <a:p>
            <a:pPr marL="285750" indent="-285750">
              <a:buFont typeface="Arial" panose="020B0604020202020204" pitchFamily="34" charset="0"/>
              <a:buChar char="•"/>
            </a:pPr>
            <a:r>
              <a:rPr lang="ja-JP" altLang="ja-JP">
                <a:latin typeface="+mn-ea"/>
                <a:cs typeface="Times New Roman" panose="02020603050405020304" pitchFamily="18" charset="0"/>
              </a:rPr>
              <a:t>実線：クリプトサイトになり得るポケットと</a:t>
            </a:r>
            <a:r>
              <a:rPr lang="ja-JP" altLang="en-US">
                <a:latin typeface="+mn-ea"/>
                <a:cs typeface="Times New Roman" panose="02020603050405020304" pitchFamily="18" charset="0"/>
              </a:rPr>
              <a:t>予測</a:t>
            </a:r>
            <a:endParaRPr lang="en-US" altLang="ja-JP" dirty="0">
              <a:latin typeface="+mn-ea"/>
              <a:cs typeface="Times New Roman" panose="02020603050405020304" pitchFamily="18" charset="0"/>
            </a:endParaRPr>
          </a:p>
          <a:p>
            <a:r>
              <a:rPr lang="en-US" altLang="ja-JP" dirty="0">
                <a:latin typeface="+mn-ea"/>
                <a:cs typeface="Times New Roman" panose="02020603050405020304" pitchFamily="18" charset="0"/>
              </a:rPr>
              <a:t>               </a:t>
            </a:r>
            <a:r>
              <a:rPr lang="ja-JP" altLang="ja-JP">
                <a:latin typeface="+mn-ea"/>
                <a:cs typeface="Times New Roman" panose="02020603050405020304" pitchFamily="18" charset="0"/>
              </a:rPr>
              <a:t>した場合</a:t>
            </a:r>
            <a:endParaRPr lang="en-US" altLang="ja-JP"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点線：その他のポケットと予測した場合</a:t>
            </a:r>
            <a:endParaRPr lang="ja-JP" altLang="en-US">
              <a:latin typeface="+mn-ea"/>
            </a:endParaRPr>
          </a:p>
        </p:txBody>
      </p:sp>
      <p:sp>
        <p:nvSpPr>
          <p:cNvPr id="12" name="テキスト ボックス 11">
            <a:extLst>
              <a:ext uri="{FF2B5EF4-FFF2-40B4-BE49-F238E27FC236}">
                <a16:creationId xmlns:a16="http://schemas.microsoft.com/office/drawing/2014/main" id="{8352E79B-8B89-234A-92F4-14C6CD4B1B30}"/>
              </a:ext>
            </a:extLst>
          </p:cNvPr>
          <p:cNvSpPr txBox="1"/>
          <p:nvPr/>
        </p:nvSpPr>
        <p:spPr>
          <a:xfrm>
            <a:off x="212387" y="1545138"/>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2121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545285" y="1376923"/>
            <a:ext cx="6333687"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これ</a:t>
            </a:r>
            <a:r>
              <a:rPr lang="ja-JP" altLang="en-US" dirty="0" err="1"/>
              <a:t>まで</a:t>
            </a:r>
            <a:r>
              <a:rPr lang="ja-JP" altLang="en-US" dirty="0"/>
              <a:t>発見されているクリプトサイトの多くは、構造生物学解析によって決定されたリガン</a:t>
            </a:r>
            <a:r>
              <a:rPr lang="ja-JP" altLang="en-US" dirty="0" err="1"/>
              <a:t>ドと</a:t>
            </a:r>
            <a:r>
              <a:rPr lang="ja-JP" altLang="en-US" dirty="0"/>
              <a:t>標的タンパク質のホロ構造とアポ構造の比較によって、偶然</a:t>
            </a:r>
            <a:r>
              <a:rPr lang="ja-JP" altLang="en-US"/>
              <a:t>確認されているため、アポ構造情報のみから</a:t>
            </a:r>
            <a:r>
              <a:rPr lang="ja-JP" altLang="en-US" dirty="0"/>
              <a:t>クリプトサイトタンパク質の予測が望まれている。</a:t>
            </a:r>
            <a:endParaRPr lang="en-US" altLang="ja-JP" dirty="0"/>
          </a:p>
          <a:p>
            <a:pPr algn="just">
              <a:lnSpc>
                <a:spcPct val="150000"/>
              </a:lnSpc>
            </a:pPr>
            <a:endParaRPr lang="en-US" altLang="ja-JP" dirty="0"/>
          </a:p>
          <a:p>
            <a:pPr marL="285750" indent="-285750" algn="just">
              <a:lnSpc>
                <a:spcPct val="150000"/>
              </a:lnSpc>
              <a:buFont typeface="Arial" panose="020B0604020202020204" pitchFamily="34" charset="0"/>
              <a:buChar char="•"/>
            </a:pPr>
            <a:r>
              <a:rPr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lang="en-US" altLang="ja-JP" dirty="0"/>
          </a:p>
        </p:txBody>
      </p:sp>
      <p:pic>
        <p:nvPicPr>
          <p:cNvPr id="4" name="図 3" descr="テーブル&#10;&#10;自動的に生成された説明">
            <a:extLst>
              <a:ext uri="{FF2B5EF4-FFF2-40B4-BE49-F238E27FC236}">
                <a16:creationId xmlns:a16="http://schemas.microsoft.com/office/drawing/2014/main" id="{C873F679-857D-1C4C-8157-5EC7DE8F31D4}"/>
              </a:ext>
            </a:extLst>
          </p:cNvPr>
          <p:cNvPicPr>
            <a:picLocks noChangeAspect="1"/>
          </p:cNvPicPr>
          <p:nvPr/>
        </p:nvPicPr>
        <p:blipFill>
          <a:blip r:embed="rId3"/>
          <a:stretch>
            <a:fillRect/>
          </a:stretch>
        </p:blipFill>
        <p:spPr>
          <a:xfrm>
            <a:off x="6946840" y="2086614"/>
            <a:ext cx="5047120" cy="3356580"/>
          </a:xfrm>
          <a:prstGeom prst="rect">
            <a:avLst/>
          </a:prstGeom>
        </p:spPr>
      </p:pic>
      <p:sp>
        <p:nvSpPr>
          <p:cNvPr id="3" name="正方形/長方形 2">
            <a:extLst>
              <a:ext uri="{FF2B5EF4-FFF2-40B4-BE49-F238E27FC236}">
                <a16:creationId xmlns:a16="http://schemas.microsoft.com/office/drawing/2014/main" id="{9D81D683-FAB5-2041-8E42-20F9D795B238}"/>
              </a:ext>
            </a:extLst>
          </p:cNvPr>
          <p:cNvSpPr/>
          <p:nvPr/>
        </p:nvSpPr>
        <p:spPr>
          <a:xfrm>
            <a:off x="6946840" y="1461382"/>
            <a:ext cx="5145247" cy="584775"/>
          </a:xfrm>
          <a:prstGeom prst="rect">
            <a:avLst/>
          </a:prstGeom>
        </p:spPr>
        <p:txBody>
          <a:bodyPr wrap="square">
            <a:spAutoFit/>
          </a:bodyPr>
          <a:lstStyle/>
          <a:p>
            <a:r>
              <a:rPr lang="ja-JP" altLang="en-US" sz="1600">
                <a:latin typeface="YuMincho"/>
              </a:rPr>
              <a:t>アポ構造および対応する混合溶媒で生成された代表的な構造に対して行った </a:t>
            </a:r>
            <a:r>
              <a:rPr lang="en" altLang="ja-JP" sz="1600" dirty="0" err="1">
                <a:latin typeface="YuMincho"/>
              </a:rPr>
              <a:t>SiteMap</a:t>
            </a:r>
            <a:r>
              <a:rPr lang="en" altLang="ja-JP" sz="1600" dirty="0">
                <a:latin typeface="YuMincho"/>
              </a:rPr>
              <a:t> </a:t>
            </a:r>
            <a:r>
              <a:rPr lang="ja-JP" altLang="en-US" sz="1600">
                <a:latin typeface="YuMincho"/>
              </a:rPr>
              <a:t>分析の結果</a:t>
            </a:r>
            <a:r>
              <a:rPr lang="en-US" altLang="ja-JP" sz="1600" baseline="30000" dirty="0">
                <a:latin typeface="YuMincho"/>
              </a:rPr>
              <a:t>※</a:t>
            </a:r>
            <a:endParaRPr lang="ja-JP" altLang="en-US" sz="1600" baseline="30000"/>
          </a:p>
        </p:txBody>
      </p:sp>
      <p:sp>
        <p:nvSpPr>
          <p:cNvPr id="6" name="日付プレースホルダー 5">
            <a:extLst>
              <a:ext uri="{FF2B5EF4-FFF2-40B4-BE49-F238E27FC236}">
                <a16:creationId xmlns:a16="http://schemas.microsoft.com/office/drawing/2014/main" id="{E1C847BB-DA45-FE4A-A375-A5EC9FABE172}"/>
              </a:ext>
            </a:extLst>
          </p:cNvPr>
          <p:cNvSpPr>
            <a:spLocks noGrp="1"/>
          </p:cNvSpPr>
          <p:nvPr>
            <p:ph type="dt" sz="half" idx="10"/>
          </p:nvPr>
        </p:nvSpPr>
        <p:spPr/>
        <p:txBody>
          <a:bodyPr/>
          <a:lstStyle/>
          <a:p>
            <a:fld id="{28C1C534-60C3-F94B-A2BB-3571B9F55609}" type="datetime1">
              <a:rPr kumimoji="1" lang="ja-JP" altLang="en-US" smtClean="0"/>
              <a:t>2021/7/19</a:t>
            </a:fld>
            <a:endParaRPr kumimoji="1" lang="ja-JP" altLang="en-US"/>
          </a:p>
        </p:txBody>
      </p:sp>
      <p:sp>
        <p:nvSpPr>
          <p:cNvPr id="7" name="フッター プレースホルダー 6">
            <a:extLst>
              <a:ext uri="{FF2B5EF4-FFF2-40B4-BE49-F238E27FC236}">
                <a16:creationId xmlns:a16="http://schemas.microsoft.com/office/drawing/2014/main" id="{9F8BBAE2-611D-6843-9968-E9CB731F4643}"/>
              </a:ext>
            </a:extLst>
          </p:cNvPr>
          <p:cNvSpPr>
            <a:spLocks noGrp="1"/>
          </p:cNvSpPr>
          <p:nvPr>
            <p:ph type="ftr" sz="quarter" idx="11"/>
          </p:nvPr>
        </p:nvSpPr>
        <p:spPr/>
        <p:txBody>
          <a:bodyPr/>
          <a:lstStyle/>
          <a:p>
            <a:r>
              <a:rPr kumimoji="1" lang="ja-JP" altLang="en-US"/>
              <a:t>修論発表会</a:t>
            </a:r>
          </a:p>
        </p:txBody>
      </p:sp>
      <p:sp>
        <p:nvSpPr>
          <p:cNvPr id="8" name="スライド番号プレースホルダー 7">
            <a:extLst>
              <a:ext uri="{FF2B5EF4-FFF2-40B4-BE49-F238E27FC236}">
                <a16:creationId xmlns:a16="http://schemas.microsoft.com/office/drawing/2014/main" id="{8779409A-643E-2A4C-9E2A-6C38C9910CBA}"/>
              </a:ext>
            </a:extLst>
          </p:cNvPr>
          <p:cNvSpPr>
            <a:spLocks noGrp="1"/>
          </p:cNvSpPr>
          <p:nvPr>
            <p:ph type="sldNum" sz="quarter" idx="12"/>
          </p:nvPr>
        </p:nvSpPr>
        <p:spPr/>
        <p:txBody>
          <a:bodyPr/>
          <a:lstStyle/>
          <a:p>
            <a:fld id="{EBF20315-4ABA-CE46-AEE9-7A61AF2A9965}" type="slidenum">
              <a:rPr kumimoji="1" lang="ja-JP" altLang="en-US" smtClean="0"/>
              <a:t>2</a:t>
            </a:fld>
            <a:endParaRPr kumimoji="1" lang="ja-JP" altLang="en-US"/>
          </a:p>
        </p:txBody>
      </p:sp>
      <p:sp>
        <p:nvSpPr>
          <p:cNvPr id="9" name="正方形/長方形 8">
            <a:extLst>
              <a:ext uri="{FF2B5EF4-FFF2-40B4-BE49-F238E27FC236}">
                <a16:creationId xmlns:a16="http://schemas.microsoft.com/office/drawing/2014/main" id="{BE0456CD-A0B8-5845-BFA8-486143D3AEF1}"/>
              </a:ext>
            </a:extLst>
          </p:cNvPr>
          <p:cNvSpPr/>
          <p:nvPr/>
        </p:nvSpPr>
        <p:spPr>
          <a:xfrm>
            <a:off x="740830" y="6017796"/>
            <a:ext cx="5681140" cy="338554"/>
          </a:xfrm>
          <a:prstGeom prst="rect">
            <a:avLst/>
          </a:prstGeom>
        </p:spPr>
        <p:txBody>
          <a:bodyPr wrap="square">
            <a:spAutoFit/>
          </a:bodyPr>
          <a:lstStyle/>
          <a:p>
            <a:pPr lvl="0"/>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※Kimura SR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et al.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J Chem Inf Model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b="1" kern="100" dirty="0">
                <a:latin typeface="游明朝" panose="02020400000000000000" pitchFamily="18" charset="-128"/>
                <a:ea typeface="游明朝" panose="02020400000000000000" pitchFamily="18" charset="-128"/>
                <a:cs typeface="Times New Roman" panose="02020603050405020304" pitchFamily="18" charset="0"/>
              </a:rPr>
              <a:t>57</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1388-1401 (2017).</a:t>
            </a:r>
            <a:endParaRPr lang="ja-JP" altLang="ja-JP" sz="16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174A55AA-8926-9D45-A440-F43AF0671949}"/>
              </a:ext>
            </a:extLst>
          </p:cNvPr>
          <p:cNvSpPr txBox="1"/>
          <p:nvPr/>
        </p:nvSpPr>
        <p:spPr>
          <a:xfrm>
            <a:off x="6976342" y="5602297"/>
            <a:ext cx="4985231"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２つの系のみ、クリプト</a:t>
            </a:r>
            <a:r>
              <a:rPr lang="ja-JP" altLang="en-US" sz="1600"/>
              <a:t>サイトを特定することに成功。残り６つの系については、クリプトサイトを特定できなかった。</a:t>
            </a:r>
            <a:endParaRPr kumimoji="1" lang="ja-JP" altLang="en-US" sz="160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722C-AD0A-D241-82A9-454BCE604D21}"/>
              </a:ext>
            </a:extLst>
          </p:cNvPr>
          <p:cNvSpPr>
            <a:spLocks noGrp="1"/>
          </p:cNvSpPr>
          <p:nvPr>
            <p:ph type="title"/>
          </p:nvPr>
        </p:nvSpPr>
        <p:spPr/>
        <p:txBody>
          <a:bodyPr/>
          <a:lstStyle/>
          <a:p>
            <a:r>
              <a:rPr lang="ja-JP" altLang="en-US"/>
              <a:t>研究目的</a:t>
            </a:r>
            <a:endParaRPr kumimoji="1" lang="ja-JP" altLang="en-US"/>
          </a:p>
        </p:txBody>
      </p:sp>
      <p:sp>
        <p:nvSpPr>
          <p:cNvPr id="3" name="日付プレースホルダー 2">
            <a:extLst>
              <a:ext uri="{FF2B5EF4-FFF2-40B4-BE49-F238E27FC236}">
                <a16:creationId xmlns:a16="http://schemas.microsoft.com/office/drawing/2014/main" id="{EEBD7CCF-785B-CD46-B926-1647967CC8D8}"/>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D3A8F65F-43C9-2146-B259-D280CC76BA2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C938AD3D-CECC-D248-9BE4-EDA705F4D270}"/>
              </a:ext>
            </a:extLst>
          </p:cNvPr>
          <p:cNvSpPr>
            <a:spLocks noGrp="1"/>
          </p:cNvSpPr>
          <p:nvPr>
            <p:ph type="sldNum" sz="quarter" idx="12"/>
          </p:nvPr>
        </p:nvSpPr>
        <p:spPr/>
        <p:txBody>
          <a:bodyPr/>
          <a:lstStyle/>
          <a:p>
            <a:fld id="{EBF20315-4ABA-CE46-AEE9-7A61AF2A9965}" type="slidenum">
              <a:rPr kumimoji="1" lang="ja-JP" altLang="en-US" smtClean="0"/>
              <a:t>3</a:t>
            </a:fld>
            <a:endParaRPr kumimoji="1" lang="ja-JP" altLang="en-US"/>
          </a:p>
        </p:txBody>
      </p:sp>
      <p:sp>
        <p:nvSpPr>
          <p:cNvPr id="6" name="正方形/長方形 5">
            <a:extLst>
              <a:ext uri="{FF2B5EF4-FFF2-40B4-BE49-F238E27FC236}">
                <a16:creationId xmlns:a16="http://schemas.microsoft.com/office/drawing/2014/main" id="{DB8F94EC-FF30-A74A-BDDD-5A69796D2BD6}"/>
              </a:ext>
            </a:extLst>
          </p:cNvPr>
          <p:cNvSpPr/>
          <p:nvPr/>
        </p:nvSpPr>
        <p:spPr>
          <a:xfrm>
            <a:off x="540327" y="1839057"/>
            <a:ext cx="11111345" cy="3693319"/>
          </a:xfrm>
          <a:prstGeom prst="rect">
            <a:avLst/>
          </a:prstGeom>
        </p:spPr>
        <p:txBody>
          <a:bodyPr wrap="square">
            <a:spAutoFit/>
          </a:bodyPr>
          <a:lstStyle/>
          <a:p>
            <a:pPr marL="285750" indent="-285750">
              <a:buFont typeface="Arial" panose="020B0604020202020204" pitchFamily="34" charset="0"/>
              <a:buChar char="•"/>
            </a:pPr>
            <a:r>
              <a:rPr lang="ja-JP" altLang="en-US" sz="2400">
                <a:latin typeface="YuMincho"/>
              </a:rPr>
              <a:t>アポ構造のタンパク質構造を入力として、クリプトサイトの有無を分類する機械学習モデルを作成する。</a:t>
            </a:r>
            <a:endParaRPr lang="en-US" altLang="ja-JP" sz="2400" dirty="0">
              <a:latin typeface="YuMincho"/>
            </a:endParaRPr>
          </a:p>
          <a:p>
            <a:pPr marL="285750" indent="-285750">
              <a:buFont typeface="Arial" panose="020B0604020202020204" pitchFamily="34" charset="0"/>
              <a:buChar char="•"/>
            </a:pPr>
            <a:endParaRPr lang="en-US" altLang="ja-JP" sz="2400" dirty="0">
              <a:latin typeface="YuMincho"/>
            </a:endParaRPr>
          </a:p>
          <a:p>
            <a:r>
              <a:rPr lang="ja-JP" altLang="en-US" sz="2400">
                <a:latin typeface="YuMincho"/>
              </a:rPr>
              <a:t>　　　　⇒　新たな創薬標的タンパク質同定システムとして創薬支援に活用</a:t>
            </a:r>
            <a:endParaRPr lang="en-US" altLang="ja-JP" sz="2400" dirty="0">
              <a:latin typeface="YuMincho"/>
            </a:endParaRPr>
          </a:p>
          <a:p>
            <a:endParaRPr lang="en-US" altLang="ja-JP" sz="2400" dirty="0">
              <a:latin typeface="YuMincho"/>
            </a:endParaRPr>
          </a:p>
          <a:p>
            <a:endParaRPr lang="en-US" altLang="ja-JP" sz="2400" dirty="0">
              <a:latin typeface="YuMincho"/>
            </a:endParaRPr>
          </a:p>
          <a:p>
            <a:pPr marL="285750" indent="-285750">
              <a:buFont typeface="Arial" panose="020B0604020202020204" pitchFamily="34" charset="0"/>
              <a:buChar char="•"/>
            </a:pPr>
            <a:r>
              <a:rPr lang="ja-JP" altLang="en-US" sz="2400">
                <a:latin typeface="YuMincho"/>
              </a:rPr>
              <a:t>作成した機械学習モデルからクリプトサイト の因子評価を試みる。</a:t>
            </a:r>
            <a:endParaRPr lang="en-US" altLang="ja-JP" sz="2400" dirty="0">
              <a:latin typeface="YuMincho"/>
            </a:endParaRPr>
          </a:p>
          <a:p>
            <a:endParaRPr lang="en-US" altLang="ja-JP" sz="2400" dirty="0">
              <a:latin typeface="YuMincho"/>
            </a:endParaRPr>
          </a:p>
          <a:p>
            <a:r>
              <a:rPr lang="ja-JP" altLang="en-US" sz="2400">
                <a:latin typeface="YuMincho"/>
              </a:rPr>
              <a:t>　　　　⇒　クリプトサイト形成メカニズムと新しい鍵と鍵穴理論への理解</a:t>
            </a:r>
            <a:endParaRPr lang="en-US" altLang="ja-JP" sz="2400"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77752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4</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01054" y="1365639"/>
            <a:ext cx="7327920" cy="5039456"/>
          </a:xfrm>
          <a:prstGeom prst="rect">
            <a:avLst/>
          </a:prstGeom>
        </p:spPr>
        <p:txBody>
          <a:bodyPr wrap="square">
            <a:spAutoFit/>
          </a:bodyPr>
          <a:lstStyle/>
          <a:p>
            <a:pPr marL="266700" indent="-266700">
              <a:lnSpc>
                <a:spcPct val="150000"/>
              </a:lnSpc>
              <a:buFont typeface="+mj-lt"/>
              <a:buAutoNum type="arabicPeriod"/>
            </a:pPr>
            <a:r>
              <a:rPr lang="ja-JP" altLang="en-US"/>
              <a:t>クリプトサイトを持つタンパク質のアポ構造のデータセットに先行研究論文に従って構築する。</a:t>
            </a:r>
          </a:p>
          <a:p>
            <a:pPr marL="266700" indent="-266700">
              <a:lnSpc>
                <a:spcPct val="150000"/>
              </a:lnSpc>
              <a:buFont typeface="+mj-lt"/>
              <a:buAutoNum type="arabicPeriod"/>
            </a:pPr>
            <a:r>
              <a:rPr lang="ja-JP" altLang="en-US"/>
              <a:t>タンパク質表面上のポケット検出ソフトウェア </a:t>
            </a:r>
            <a:r>
              <a:rPr lang="en" altLang="ja-JP" dirty="0" err="1"/>
              <a:t>Fpocket</a:t>
            </a:r>
            <a:r>
              <a:rPr lang="ja-JP" altLang="en-US"/>
              <a:t>を用いて構築したデータセットに対し、特徴量を作成する。 </a:t>
            </a:r>
          </a:p>
          <a:p>
            <a:pPr marL="266700" indent="-266700">
              <a:lnSpc>
                <a:spcPct val="150000"/>
              </a:lnSpc>
              <a:buFont typeface="+mj-lt"/>
              <a:buAutoNum type="arabicPeriod"/>
            </a:pPr>
            <a:r>
              <a:rPr lang="en" altLang="ja-JP" dirty="0" err="1"/>
              <a:t>Fpocket</a:t>
            </a:r>
            <a:r>
              <a:rPr lang="ja-JP" altLang="en-US"/>
              <a:t>の解析結果について、</a:t>
            </a:r>
            <a:endParaRPr lang="en-US" altLang="ja-JP" dirty="0"/>
          </a:p>
          <a:p>
            <a:pPr marL="742950" lvl="1" indent="-285750">
              <a:lnSpc>
                <a:spcPct val="150000"/>
              </a:lnSpc>
              <a:buFont typeface="Arial" panose="020B0604020202020204" pitchFamily="34" charset="0"/>
              <a:buChar char="•"/>
            </a:pPr>
            <a:r>
              <a:rPr lang="ja-JP" altLang="en-US"/>
              <a:t>クリプトサイトになり得る凹みを検出するため、ホロ構造を</a:t>
            </a:r>
            <a:endParaRPr lang="en-US" altLang="ja-JP" dirty="0"/>
          </a:p>
          <a:p>
            <a:pPr lvl="1">
              <a:lnSpc>
                <a:spcPct val="150000"/>
              </a:lnSpc>
            </a:pPr>
            <a:r>
              <a:rPr lang="ja-JP" altLang="en-US"/>
              <a:t>　重ね合せ </a:t>
            </a:r>
            <a:r>
              <a:rPr lang="en" altLang="ja-JP" dirty="0" err="1"/>
              <a:t>Fpocket</a:t>
            </a:r>
            <a:r>
              <a:rPr lang="ja-JP" altLang="en-US"/>
              <a:t>の生成する点群の一部分とリガンドの距離が</a:t>
            </a:r>
            <a:endParaRPr lang="en-US" altLang="ja-JP" dirty="0"/>
          </a:p>
          <a:p>
            <a:pPr lvl="1">
              <a:lnSpc>
                <a:spcPct val="150000"/>
              </a:lnSpc>
            </a:pPr>
            <a:r>
              <a:rPr lang="ja-JP" altLang="en-US" b="1"/>
              <a:t>　</a:t>
            </a:r>
            <a:r>
              <a:rPr lang="en-US" altLang="ja-JP" b="1" dirty="0"/>
              <a:t>3</a:t>
            </a:r>
            <a:r>
              <a:rPr lang="en" altLang="ja-JP" b="1" dirty="0" err="1"/>
              <a:t>Å</a:t>
            </a:r>
            <a:r>
              <a:rPr lang="ja-JP" altLang="en-US" b="1"/>
              <a:t>以内</a:t>
            </a:r>
            <a:r>
              <a:rPr lang="ja-JP" altLang="en-US"/>
              <a:t>にある場合、その点群をクリプトサイトになり得る凹　　</a:t>
            </a:r>
            <a:endParaRPr lang="en-US" altLang="ja-JP" dirty="0"/>
          </a:p>
          <a:p>
            <a:pPr lvl="1">
              <a:lnSpc>
                <a:spcPct val="150000"/>
              </a:lnSpc>
            </a:pPr>
            <a:r>
              <a:rPr lang="ja-JP" altLang="en-US"/>
              <a:t>　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の生成する点群に対し、少なくとも点群の一部が凹み内部に含まれる時、その点群をその他の凹みと定義し、ラベリングする。 </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30" name="フレーム 29">
            <a:extLst>
              <a:ext uri="{FF2B5EF4-FFF2-40B4-BE49-F238E27FC236}">
                <a16:creationId xmlns:a16="http://schemas.microsoft.com/office/drawing/2014/main" id="{419412BA-876E-444F-8E18-9F5E49D52845}"/>
              </a:ext>
            </a:extLst>
          </p:cNvPr>
          <p:cNvSpPr/>
          <p:nvPr/>
        </p:nvSpPr>
        <p:spPr>
          <a:xfrm>
            <a:off x="7664815" y="1111899"/>
            <a:ext cx="3688985" cy="3510000"/>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01002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5</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41478" y="1486952"/>
            <a:ext cx="7087771" cy="1715470"/>
          </a:xfrm>
          <a:prstGeom prst="rect">
            <a:avLst/>
          </a:prstGeom>
        </p:spPr>
        <p:txBody>
          <a:bodyPr wrap="square">
            <a:spAutoFit/>
          </a:bodyPr>
          <a:lstStyle/>
          <a:p>
            <a:pPr lvl="0">
              <a:lnSpc>
                <a:spcPct val="150000"/>
              </a:lnSpc>
            </a:pPr>
            <a:r>
              <a:rPr lang="en-US" altLang="ja-JP" dirty="0"/>
              <a:t>4.  3.</a:t>
            </a:r>
            <a:r>
              <a:rPr lang="ja-JP" altLang="ja-JP"/>
              <a:t>までで構築したデータセットを学習データとし、クリプトサイ</a:t>
            </a:r>
            <a:r>
              <a:rPr lang="en-US" altLang="ja-JP" dirty="0"/>
              <a:t>   </a:t>
            </a:r>
          </a:p>
          <a:p>
            <a:pPr lvl="0">
              <a:lnSpc>
                <a:spcPct val="150000"/>
              </a:lnSpc>
            </a:pPr>
            <a:r>
              <a:rPr lang="en-US" altLang="ja-JP" dirty="0"/>
              <a:t>    </a:t>
            </a:r>
            <a:r>
              <a:rPr lang="ja-JP" altLang="ja-JP"/>
              <a:t>トになり得る凹みか否かの分類するモデルを作成する。</a:t>
            </a:r>
            <a:endParaRPr lang="ja-JP" altLang="en-US"/>
          </a:p>
          <a:p>
            <a:pPr>
              <a:lnSpc>
                <a:spcPct val="150000"/>
              </a:lnSpc>
            </a:pPr>
            <a:r>
              <a:rPr lang="en-US" altLang="ja-JP" dirty="0"/>
              <a:t>5. </a:t>
            </a:r>
            <a:r>
              <a:rPr lang="ja-JP" altLang="ja-JP"/>
              <a:t>モデルの分類に関して、どの特徴量が分類の寄与度が高いかにつ</a:t>
            </a:r>
            <a:endParaRPr lang="en-US" altLang="ja-JP" dirty="0"/>
          </a:p>
          <a:p>
            <a:pPr>
              <a:lnSpc>
                <a:spcPct val="150000"/>
              </a:lnSpc>
            </a:pPr>
            <a:r>
              <a:rPr lang="en-US" altLang="ja-JP" dirty="0"/>
              <a:t>    </a:t>
            </a:r>
            <a:r>
              <a:rPr lang="ja-JP" altLang="ja-JP"/>
              <a:t>いて分析する </a:t>
            </a:r>
            <a:r>
              <a:rPr lang="ja-JP" altLang="en-US"/>
              <a:t>。 </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29" name="フレーム 28">
            <a:extLst>
              <a:ext uri="{FF2B5EF4-FFF2-40B4-BE49-F238E27FC236}">
                <a16:creationId xmlns:a16="http://schemas.microsoft.com/office/drawing/2014/main" id="{9BEAAC8D-5BBD-4A49-BF8A-C7BF3307C997}"/>
              </a:ext>
            </a:extLst>
          </p:cNvPr>
          <p:cNvSpPr/>
          <p:nvPr/>
        </p:nvSpPr>
        <p:spPr>
          <a:xfrm>
            <a:off x="7692672" y="4652144"/>
            <a:ext cx="3688985" cy="1727334"/>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63499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FABB0-2965-504C-8432-1945957F4F72}"/>
              </a:ext>
            </a:extLst>
          </p:cNvPr>
          <p:cNvSpPr>
            <a:spLocks noGrp="1"/>
          </p:cNvSpPr>
          <p:nvPr>
            <p:ph type="title"/>
          </p:nvPr>
        </p:nvSpPr>
        <p:spPr/>
        <p:txBody>
          <a:bodyPr/>
          <a:lstStyle/>
          <a:p>
            <a:r>
              <a:rPr lang="en-US" altLang="ja-JP" dirty="0"/>
              <a:t>2. </a:t>
            </a:r>
            <a:r>
              <a:rPr lang="en-US" altLang="ja-JP" dirty="0" err="1"/>
              <a:t>Fpocket</a:t>
            </a:r>
            <a:r>
              <a:rPr lang="ja-JP" altLang="en-US"/>
              <a:t>について</a:t>
            </a:r>
            <a:endParaRPr kumimoji="1" lang="ja-JP" altLang="en-US"/>
          </a:p>
        </p:txBody>
      </p:sp>
      <p:sp>
        <p:nvSpPr>
          <p:cNvPr id="3" name="日付プレースホルダー 2">
            <a:extLst>
              <a:ext uri="{FF2B5EF4-FFF2-40B4-BE49-F238E27FC236}">
                <a16:creationId xmlns:a16="http://schemas.microsoft.com/office/drawing/2014/main" id="{6020A4D7-D6CE-5644-9603-3B8DD438E8B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839B122-12D9-E34A-A47D-906345A74BA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A5CAE0D-3C7E-BB49-8060-7739DB1A0789}"/>
              </a:ext>
            </a:extLst>
          </p:cNvPr>
          <p:cNvSpPr>
            <a:spLocks noGrp="1"/>
          </p:cNvSpPr>
          <p:nvPr>
            <p:ph type="sldNum" sz="quarter" idx="12"/>
          </p:nvPr>
        </p:nvSpPr>
        <p:spPr/>
        <p:txBody>
          <a:bodyPr/>
          <a:lstStyle/>
          <a:p>
            <a:fld id="{EBF20315-4ABA-CE46-AEE9-7A61AF2A9965}" type="slidenum">
              <a:rPr kumimoji="1" lang="ja-JP" altLang="en-US" smtClean="0"/>
              <a:t>6</a:t>
            </a:fld>
            <a:endParaRPr kumimoji="1" lang="ja-JP" altLang="en-US"/>
          </a:p>
        </p:txBody>
      </p:sp>
      <p:sp>
        <p:nvSpPr>
          <p:cNvPr id="6" name="正方形/長方形 5">
            <a:extLst>
              <a:ext uri="{FF2B5EF4-FFF2-40B4-BE49-F238E27FC236}">
                <a16:creationId xmlns:a16="http://schemas.microsoft.com/office/drawing/2014/main" id="{F73245E9-F24A-5A46-800E-9769D25F4B55}"/>
              </a:ext>
            </a:extLst>
          </p:cNvPr>
          <p:cNvSpPr/>
          <p:nvPr/>
        </p:nvSpPr>
        <p:spPr>
          <a:xfrm>
            <a:off x="320490" y="1747172"/>
            <a:ext cx="5503840" cy="646331"/>
          </a:xfrm>
          <a:prstGeom prst="rect">
            <a:avLst/>
          </a:prstGeom>
        </p:spPr>
        <p:txBody>
          <a:bodyPr wrap="square">
            <a:spAutoFit/>
          </a:bodyPr>
          <a:lstStyle/>
          <a:p>
            <a:r>
              <a:rPr lang="en-US" altLang="ja-JP" dirty="0" err="1"/>
              <a:t>Fpocket</a:t>
            </a:r>
            <a:r>
              <a:rPr lang="ja-JP" altLang="en-US"/>
              <a:t>：タンパク質表面の幾何学的特徴からポケットを検出するオープンソースソフトウェア。</a:t>
            </a:r>
          </a:p>
        </p:txBody>
      </p:sp>
      <p:sp>
        <p:nvSpPr>
          <p:cNvPr id="7" name="正方形/長方形 6">
            <a:extLst>
              <a:ext uri="{FF2B5EF4-FFF2-40B4-BE49-F238E27FC236}">
                <a16:creationId xmlns:a16="http://schemas.microsoft.com/office/drawing/2014/main" id="{20392FEF-0B25-5140-A995-6127619654A1}"/>
              </a:ext>
            </a:extLst>
          </p:cNvPr>
          <p:cNvSpPr/>
          <p:nvPr/>
        </p:nvSpPr>
        <p:spPr>
          <a:xfrm>
            <a:off x="7050606" y="1916840"/>
            <a:ext cx="4003383" cy="4401205"/>
          </a:xfrm>
          <a:prstGeom prst="rect">
            <a:avLst/>
          </a:prstGeom>
        </p:spPr>
        <p:txBody>
          <a:bodyPr wrap="square">
            <a:spAutoFit/>
          </a:bodyPr>
          <a:lstStyle/>
          <a:p>
            <a:pPr marL="342900" indent="-342900">
              <a:buFont typeface="+mj-lt"/>
              <a:buAutoNum type="arabicPeriod"/>
            </a:pPr>
            <a:r>
              <a:rPr lang="en" altLang="ja-JP" sz="1400" b="0" dirty="0">
                <a:effectLst/>
                <a:latin typeface="Menlo" panose="020B0609030804020204" pitchFamily="49" charset="0"/>
              </a:rPr>
              <a:t>Score,</a:t>
            </a:r>
          </a:p>
          <a:p>
            <a:pPr marL="342900" indent="-342900">
              <a:buFont typeface="+mj-lt"/>
              <a:buAutoNum type="arabicPeriod"/>
            </a:pPr>
            <a:r>
              <a:rPr lang="en" altLang="ja-JP" sz="1400" b="0" dirty="0" err="1">
                <a:effectLst/>
                <a:latin typeface="Menlo" panose="020B0609030804020204" pitchFamily="49" charset="0"/>
              </a:rPr>
              <a:t>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4A02A333-9827-E74E-8798-21B61095C5A0}"/>
              </a:ext>
            </a:extLst>
          </p:cNvPr>
          <p:cNvSpPr txBox="1"/>
          <p:nvPr/>
        </p:nvSpPr>
        <p:spPr>
          <a:xfrm>
            <a:off x="6768355" y="1386364"/>
            <a:ext cx="451598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(19</a:t>
            </a:r>
            <a:r>
              <a:rPr kumimoji="1" lang="ja-JP" altLang="en-US" sz="2000"/>
              <a:t>種類</a:t>
            </a:r>
            <a:r>
              <a:rPr kumimoji="1" lang="en-US" altLang="ja-JP" sz="2000" dirty="0"/>
              <a:t>)</a:t>
            </a:r>
            <a:endParaRPr kumimoji="1" lang="ja-JP" altLang="en-US" sz="2000" dirty="0"/>
          </a:p>
        </p:txBody>
      </p:sp>
      <p:sp>
        <p:nvSpPr>
          <p:cNvPr id="9" name="左中かっこ 8">
            <a:extLst>
              <a:ext uri="{FF2B5EF4-FFF2-40B4-BE49-F238E27FC236}">
                <a16:creationId xmlns:a16="http://schemas.microsoft.com/office/drawing/2014/main" id="{4CCC6DE8-7213-5F4C-B7FA-19557E237630}"/>
              </a:ext>
            </a:extLst>
          </p:cNvPr>
          <p:cNvSpPr/>
          <p:nvPr/>
        </p:nvSpPr>
        <p:spPr>
          <a:xfrm>
            <a:off x="6768355" y="1924727"/>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8AE5D8D1-40B4-6E4A-ABC3-F1A878420F84}"/>
              </a:ext>
            </a:extLst>
          </p:cNvPr>
          <p:cNvGrpSpPr/>
          <p:nvPr/>
        </p:nvGrpSpPr>
        <p:grpSpPr>
          <a:xfrm>
            <a:off x="894355" y="2576596"/>
            <a:ext cx="4058002" cy="3703144"/>
            <a:chOff x="384998" y="2577028"/>
            <a:chExt cx="4058002" cy="3703144"/>
          </a:xfrm>
        </p:grpSpPr>
        <p:pic>
          <p:nvPicPr>
            <p:cNvPr id="13" name="図 12" descr="コショウ, 食品 が含まれている画像&#10;&#10;自動的に生成された説明">
              <a:extLst>
                <a:ext uri="{FF2B5EF4-FFF2-40B4-BE49-F238E27FC236}">
                  <a16:creationId xmlns:a16="http://schemas.microsoft.com/office/drawing/2014/main" id="{8B3BDACF-D096-9B48-B1AB-6A04A66A0E2F}"/>
                </a:ext>
              </a:extLst>
            </p:cNvPr>
            <p:cNvPicPr>
              <a:picLocks noChangeAspect="1"/>
            </p:cNvPicPr>
            <p:nvPr/>
          </p:nvPicPr>
          <p:blipFill>
            <a:blip r:embed="rId3"/>
            <a:stretch>
              <a:fillRect/>
            </a:stretch>
          </p:blipFill>
          <p:spPr>
            <a:xfrm>
              <a:off x="384998" y="2577028"/>
              <a:ext cx="4058002" cy="2799508"/>
            </a:xfrm>
            <a:prstGeom prst="rect">
              <a:avLst/>
            </a:prstGeom>
          </p:spPr>
        </p:pic>
        <p:sp>
          <p:nvSpPr>
            <p:cNvPr id="10" name="正方形/長方形 9">
              <a:extLst>
                <a:ext uri="{FF2B5EF4-FFF2-40B4-BE49-F238E27FC236}">
                  <a16:creationId xmlns:a16="http://schemas.microsoft.com/office/drawing/2014/main" id="{51BF7392-D4B5-DF44-8F3E-31C481BCB018}"/>
                </a:ext>
              </a:extLst>
            </p:cNvPr>
            <p:cNvSpPr/>
            <p:nvPr/>
          </p:nvSpPr>
          <p:spPr>
            <a:xfrm>
              <a:off x="579292" y="5572286"/>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grpSp>
          <p:nvGrpSpPr>
            <p:cNvPr id="18" name="グループ化 17">
              <a:extLst>
                <a:ext uri="{FF2B5EF4-FFF2-40B4-BE49-F238E27FC236}">
                  <a16:creationId xmlns:a16="http://schemas.microsoft.com/office/drawing/2014/main" id="{DEDBF2D9-8341-9C43-A9B8-980085D16821}"/>
                </a:ext>
              </a:extLst>
            </p:cNvPr>
            <p:cNvGrpSpPr/>
            <p:nvPr/>
          </p:nvGrpSpPr>
          <p:grpSpPr>
            <a:xfrm>
              <a:off x="1194852" y="3976782"/>
              <a:ext cx="1521261" cy="1692965"/>
              <a:chOff x="1174196" y="3697355"/>
              <a:chExt cx="1521261" cy="1692965"/>
            </a:xfrm>
          </p:grpSpPr>
          <p:sp>
            <p:nvSpPr>
              <p:cNvPr id="14" name="ドーナツ 13">
                <a:extLst>
                  <a:ext uri="{FF2B5EF4-FFF2-40B4-BE49-F238E27FC236}">
                    <a16:creationId xmlns:a16="http://schemas.microsoft.com/office/drawing/2014/main" id="{EEA877F9-5C91-2B49-9ACB-4E56BBA05B7B}"/>
                  </a:ext>
                </a:extLst>
              </p:cNvPr>
              <p:cNvSpPr/>
              <p:nvPr/>
            </p:nvSpPr>
            <p:spPr>
              <a:xfrm>
                <a:off x="2253426" y="3888466"/>
                <a:ext cx="442031" cy="485422"/>
              </a:xfrm>
              <a:prstGeom prst="donut">
                <a:avLst>
                  <a:gd name="adj" fmla="val 835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ドーナツ 14">
                <a:extLst>
                  <a:ext uri="{FF2B5EF4-FFF2-40B4-BE49-F238E27FC236}">
                    <a16:creationId xmlns:a16="http://schemas.microsoft.com/office/drawing/2014/main" id="{E6BB67AD-DC9F-0947-B451-91D8DBF806AB}"/>
                  </a:ext>
                </a:extLst>
              </p:cNvPr>
              <p:cNvSpPr/>
              <p:nvPr/>
            </p:nvSpPr>
            <p:spPr>
              <a:xfrm>
                <a:off x="1174196" y="3697355"/>
                <a:ext cx="442031" cy="485422"/>
              </a:xfrm>
              <a:prstGeom prst="donut">
                <a:avLst>
                  <a:gd name="adj" fmla="val 8520"/>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95EFEF4B-D4EB-FC45-85AF-A3ACDFDC6762}"/>
                  </a:ext>
                </a:extLst>
              </p:cNvPr>
              <p:cNvSpPr/>
              <p:nvPr/>
            </p:nvSpPr>
            <p:spPr>
              <a:xfrm rot="20721937" flipH="1">
                <a:off x="1578657" y="4150013"/>
                <a:ext cx="45719" cy="116146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BC56F74-EE49-2C45-8744-BF769FACD881}"/>
                  </a:ext>
                </a:extLst>
              </p:cNvPr>
              <p:cNvSpPr/>
              <p:nvPr/>
            </p:nvSpPr>
            <p:spPr>
              <a:xfrm rot="1975451" flipH="1">
                <a:off x="2029904" y="4244627"/>
                <a:ext cx="45719" cy="114569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1" name="直線矢印コネクタ 10">
            <a:extLst>
              <a:ext uri="{FF2B5EF4-FFF2-40B4-BE49-F238E27FC236}">
                <a16:creationId xmlns:a16="http://schemas.microsoft.com/office/drawing/2014/main" id="{3AF66F06-52BA-3E48-95FD-E34844AB3CC8}"/>
              </a:ext>
            </a:extLst>
          </p:cNvPr>
          <p:cNvCxnSpPr>
            <a:cxnSpLocks/>
          </p:cNvCxnSpPr>
          <p:nvPr/>
        </p:nvCxnSpPr>
        <p:spPr>
          <a:xfrm flipH="1">
            <a:off x="3225470" y="4118805"/>
            <a:ext cx="3470571" cy="256121"/>
          </a:xfrm>
          <a:prstGeom prst="straightConnector1">
            <a:avLst/>
          </a:prstGeom>
          <a:ln w="28575">
            <a:solidFill>
              <a:srgbClr val="140F0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0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6EE1AB-8AA9-1F42-9374-EA6EE30AD542}"/>
              </a:ext>
            </a:extLst>
          </p:cNvPr>
          <p:cNvSpPr>
            <a:spLocks noGrp="1"/>
          </p:cNvSpPr>
          <p:nvPr>
            <p:ph type="title"/>
          </p:nvPr>
        </p:nvSpPr>
        <p:spPr/>
        <p:txBody>
          <a:bodyPr/>
          <a:lstStyle/>
          <a:p>
            <a:r>
              <a:rPr kumimoji="1" lang="en-US" altLang="ja-JP" dirty="0"/>
              <a:t>3. </a:t>
            </a:r>
            <a:r>
              <a:rPr kumimoji="1" lang="ja-JP" altLang="en-US"/>
              <a:t>データセット構築</a:t>
            </a:r>
            <a:r>
              <a:rPr lang="ja-JP" altLang="en-US"/>
              <a:t>について</a:t>
            </a:r>
            <a:endParaRPr kumimoji="1" lang="ja-JP" altLang="en-US"/>
          </a:p>
        </p:txBody>
      </p:sp>
      <p:sp>
        <p:nvSpPr>
          <p:cNvPr id="3" name="日付プレースホルダー 2">
            <a:extLst>
              <a:ext uri="{FF2B5EF4-FFF2-40B4-BE49-F238E27FC236}">
                <a16:creationId xmlns:a16="http://schemas.microsoft.com/office/drawing/2014/main" id="{6B6C29FE-AA6E-3844-8A2A-24246457C465}"/>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B731999-3FF9-A64F-9484-C49A26C803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1607FD8F-B02A-084D-9C27-70E971EAFBA7}"/>
              </a:ext>
            </a:extLst>
          </p:cNvPr>
          <p:cNvSpPr>
            <a:spLocks noGrp="1"/>
          </p:cNvSpPr>
          <p:nvPr>
            <p:ph type="sldNum" sz="quarter" idx="12"/>
          </p:nvPr>
        </p:nvSpPr>
        <p:spPr/>
        <p:txBody>
          <a:bodyPr/>
          <a:lstStyle/>
          <a:p>
            <a:fld id="{EBF20315-4ABA-CE46-AEE9-7A61AF2A9965}" type="slidenum">
              <a:rPr kumimoji="1" lang="ja-JP" altLang="en-US" smtClean="0"/>
              <a:t>7</a:t>
            </a:fld>
            <a:endParaRPr kumimoji="1" lang="ja-JP" altLang="en-US"/>
          </a:p>
        </p:txBody>
      </p:sp>
      <p:pic>
        <p:nvPicPr>
          <p:cNvPr id="6" name="図 5" descr="テーブル&#10;&#10;自動的に生成された説明">
            <a:extLst>
              <a:ext uri="{FF2B5EF4-FFF2-40B4-BE49-F238E27FC236}">
                <a16:creationId xmlns:a16="http://schemas.microsoft.com/office/drawing/2014/main" id="{67B051D5-7F18-F14D-BC0D-CBE5A92F1E03}"/>
              </a:ext>
            </a:extLst>
          </p:cNvPr>
          <p:cNvPicPr>
            <a:picLocks noChangeAspect="1"/>
          </p:cNvPicPr>
          <p:nvPr/>
        </p:nvPicPr>
        <p:blipFill rotWithShape="1">
          <a:blip r:embed="rId3"/>
          <a:srcRect l="1071" r="1053" b="10852"/>
          <a:stretch/>
        </p:blipFill>
        <p:spPr>
          <a:xfrm>
            <a:off x="159079" y="4638785"/>
            <a:ext cx="8763990" cy="1628816"/>
          </a:xfrm>
          <a:prstGeom prst="rect">
            <a:avLst/>
          </a:prstGeom>
        </p:spPr>
      </p:pic>
      <p:pic>
        <p:nvPicPr>
          <p:cNvPr id="8" name="図 7" descr="カラフルな絵&#10;&#10;低い精度で自動的に生成された説明">
            <a:extLst>
              <a:ext uri="{FF2B5EF4-FFF2-40B4-BE49-F238E27FC236}">
                <a16:creationId xmlns:a16="http://schemas.microsoft.com/office/drawing/2014/main" id="{C74FF17C-EAB6-FC4B-9FEA-C096D941D69C}"/>
              </a:ext>
            </a:extLst>
          </p:cNvPr>
          <p:cNvPicPr>
            <a:picLocks noChangeAspect="1"/>
          </p:cNvPicPr>
          <p:nvPr/>
        </p:nvPicPr>
        <p:blipFill rotWithShape="1">
          <a:blip r:embed="rId4"/>
          <a:srcRect l="3093" r="1474" b="4255"/>
          <a:stretch/>
        </p:blipFill>
        <p:spPr>
          <a:xfrm>
            <a:off x="159079" y="2170515"/>
            <a:ext cx="6038442" cy="1942233"/>
          </a:xfrm>
          <a:prstGeom prst="rect">
            <a:avLst/>
          </a:prstGeom>
        </p:spPr>
      </p:pic>
      <p:pic>
        <p:nvPicPr>
          <p:cNvPr id="10" name="図 9" descr="カラフルな絵&#10;&#10;低い精度で自動的に生成された説明">
            <a:extLst>
              <a:ext uri="{FF2B5EF4-FFF2-40B4-BE49-F238E27FC236}">
                <a16:creationId xmlns:a16="http://schemas.microsoft.com/office/drawing/2014/main" id="{50167449-90FB-1C4A-8314-647A308C9069}"/>
              </a:ext>
            </a:extLst>
          </p:cNvPr>
          <p:cNvPicPr>
            <a:picLocks noChangeAspect="1"/>
          </p:cNvPicPr>
          <p:nvPr/>
        </p:nvPicPr>
        <p:blipFill rotWithShape="1">
          <a:blip r:embed="rId5"/>
          <a:srcRect l="3313" r="2204" b="4198"/>
          <a:stretch/>
        </p:blipFill>
        <p:spPr>
          <a:xfrm>
            <a:off x="6288522" y="2146046"/>
            <a:ext cx="5809411" cy="1966703"/>
          </a:xfrm>
          <a:prstGeom prst="rect">
            <a:avLst/>
          </a:prstGeom>
        </p:spPr>
      </p:pic>
      <p:sp>
        <p:nvSpPr>
          <p:cNvPr id="11" name="テキスト ボックス 10">
            <a:extLst>
              <a:ext uri="{FF2B5EF4-FFF2-40B4-BE49-F238E27FC236}">
                <a16:creationId xmlns:a16="http://schemas.microsoft.com/office/drawing/2014/main" id="{5E51BE16-0FDD-4245-A8D8-7AAF484166CC}"/>
              </a:ext>
            </a:extLst>
          </p:cNvPr>
          <p:cNvSpPr txBox="1"/>
          <p:nvPr/>
        </p:nvSpPr>
        <p:spPr>
          <a:xfrm>
            <a:off x="102682" y="1745936"/>
            <a:ext cx="6083717" cy="400110"/>
          </a:xfrm>
          <a:prstGeom prst="rect">
            <a:avLst/>
          </a:prstGeom>
          <a:noFill/>
        </p:spPr>
        <p:txBody>
          <a:bodyPr wrap="none" rtlCol="0">
            <a:spAutoFit/>
          </a:bodyPr>
          <a:lstStyle/>
          <a:p>
            <a:r>
              <a:rPr kumimoji="1" lang="ja-JP" altLang="en-US" sz="2000"/>
              <a:t>クリプトサイトになり得る凹みのアノテーション例</a:t>
            </a:r>
          </a:p>
        </p:txBody>
      </p:sp>
      <p:sp>
        <p:nvSpPr>
          <p:cNvPr id="12" name="テキスト ボックス 11">
            <a:extLst>
              <a:ext uri="{FF2B5EF4-FFF2-40B4-BE49-F238E27FC236}">
                <a16:creationId xmlns:a16="http://schemas.microsoft.com/office/drawing/2014/main" id="{582362E3-562C-C941-8B0A-AA18206E0CC9}"/>
              </a:ext>
            </a:extLst>
          </p:cNvPr>
          <p:cNvSpPr txBox="1"/>
          <p:nvPr/>
        </p:nvSpPr>
        <p:spPr>
          <a:xfrm>
            <a:off x="6250371" y="1745306"/>
            <a:ext cx="4031873" cy="400110"/>
          </a:xfrm>
          <a:prstGeom prst="rect">
            <a:avLst/>
          </a:prstGeom>
          <a:noFill/>
        </p:spPr>
        <p:txBody>
          <a:bodyPr wrap="none" rtlCol="0">
            <a:spAutoFit/>
          </a:bodyPr>
          <a:lstStyle/>
          <a:p>
            <a:r>
              <a:rPr kumimoji="1" lang="ja-JP" altLang="en-US" sz="2000"/>
              <a:t>その他の凹みのアノテーション例</a:t>
            </a:r>
          </a:p>
        </p:txBody>
      </p:sp>
      <p:sp>
        <p:nvSpPr>
          <p:cNvPr id="13" name="ドーナツ 12">
            <a:extLst>
              <a:ext uri="{FF2B5EF4-FFF2-40B4-BE49-F238E27FC236}">
                <a16:creationId xmlns:a16="http://schemas.microsoft.com/office/drawing/2014/main" id="{3A25E95C-F92B-AA41-98D1-CA891B86F754}"/>
              </a:ext>
            </a:extLst>
          </p:cNvPr>
          <p:cNvSpPr/>
          <p:nvPr/>
        </p:nvSpPr>
        <p:spPr>
          <a:xfrm rot="256553">
            <a:off x="4589235" y="2558039"/>
            <a:ext cx="1346704" cy="1206607"/>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 name="直線コネクタ 14">
            <a:extLst>
              <a:ext uri="{FF2B5EF4-FFF2-40B4-BE49-F238E27FC236}">
                <a16:creationId xmlns:a16="http://schemas.microsoft.com/office/drawing/2014/main" id="{14B6993D-3E08-8842-A045-09788FD1D965}"/>
              </a:ext>
            </a:extLst>
          </p:cNvPr>
          <p:cNvCxnSpPr>
            <a:cxnSpLocks/>
            <a:endCxn id="13" idx="4"/>
          </p:cNvCxnSpPr>
          <p:nvPr/>
        </p:nvCxnSpPr>
        <p:spPr>
          <a:xfrm>
            <a:off x="5211863" y="3199748"/>
            <a:ext cx="5742" cy="56321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95840C8-16BF-F241-BB01-0EEF318AD44D}"/>
              </a:ext>
            </a:extLst>
          </p:cNvPr>
          <p:cNvSpPr txBox="1"/>
          <p:nvPr/>
        </p:nvSpPr>
        <p:spPr>
          <a:xfrm>
            <a:off x="5211863" y="3333693"/>
            <a:ext cx="543739" cy="369332"/>
          </a:xfrm>
          <a:prstGeom prst="rect">
            <a:avLst/>
          </a:prstGeom>
          <a:noFill/>
        </p:spPr>
        <p:txBody>
          <a:bodyPr wrap="none" rtlCol="0">
            <a:spAutoFit/>
          </a:bodyPr>
          <a:lstStyle/>
          <a:p>
            <a:r>
              <a:rPr kumimoji="1" lang="en-US" altLang="ja-JP" b="1" dirty="0"/>
              <a:t>3Å</a:t>
            </a:r>
            <a:endParaRPr kumimoji="1" lang="ja-JP" altLang="en-US" b="1"/>
          </a:p>
        </p:txBody>
      </p:sp>
      <p:sp>
        <p:nvSpPr>
          <p:cNvPr id="20" name="ドーナツ 19">
            <a:extLst>
              <a:ext uri="{FF2B5EF4-FFF2-40B4-BE49-F238E27FC236}">
                <a16:creationId xmlns:a16="http://schemas.microsoft.com/office/drawing/2014/main" id="{038710E8-6060-BE48-B6BA-BBFE207FD271}"/>
              </a:ext>
            </a:extLst>
          </p:cNvPr>
          <p:cNvSpPr/>
          <p:nvPr/>
        </p:nvSpPr>
        <p:spPr>
          <a:xfrm rot="20337492">
            <a:off x="10512421" y="2585087"/>
            <a:ext cx="875434" cy="1378591"/>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14C944C-0576-6B41-92F7-B6BAF3D98FDB}"/>
              </a:ext>
            </a:extLst>
          </p:cNvPr>
          <p:cNvSpPr txBox="1"/>
          <p:nvPr/>
        </p:nvSpPr>
        <p:spPr>
          <a:xfrm>
            <a:off x="403762" y="4298723"/>
            <a:ext cx="2904706" cy="400110"/>
          </a:xfrm>
          <a:prstGeom prst="rect">
            <a:avLst/>
          </a:prstGeom>
          <a:noFill/>
        </p:spPr>
        <p:txBody>
          <a:bodyPr wrap="square" rtlCol="0">
            <a:spAutoFit/>
          </a:bodyPr>
          <a:lstStyle/>
          <a:p>
            <a:r>
              <a:rPr kumimoji="1" lang="ja-JP" altLang="en-US" sz="2000"/>
              <a:t>データセットの内訳</a:t>
            </a:r>
          </a:p>
        </p:txBody>
      </p:sp>
      <p:sp>
        <p:nvSpPr>
          <p:cNvPr id="22" name="テキスト ボックス 21">
            <a:extLst>
              <a:ext uri="{FF2B5EF4-FFF2-40B4-BE49-F238E27FC236}">
                <a16:creationId xmlns:a16="http://schemas.microsoft.com/office/drawing/2014/main" id="{1EB4B46D-0B8C-9F45-8666-14B9057BBC00}"/>
              </a:ext>
            </a:extLst>
          </p:cNvPr>
          <p:cNvSpPr txBox="1"/>
          <p:nvPr/>
        </p:nvSpPr>
        <p:spPr>
          <a:xfrm>
            <a:off x="9031521" y="4638785"/>
            <a:ext cx="2904706" cy="1434175"/>
          </a:xfrm>
          <a:prstGeom prst="rect">
            <a:avLst/>
          </a:prstGeom>
          <a:noFill/>
        </p:spPr>
        <p:txBody>
          <a:bodyPr wrap="square" rtlCol="0">
            <a:spAutoFit/>
          </a:bodyPr>
          <a:lstStyle/>
          <a:p>
            <a:pPr>
              <a:lnSpc>
                <a:spcPct val="150000"/>
              </a:lnSpc>
            </a:pPr>
            <a:r>
              <a:rPr kumimoji="1" lang="ja-JP" altLang="en-US" sz="2000"/>
              <a:t>データセット集計</a:t>
            </a:r>
            <a:endParaRPr kumimoji="1" lang="en-US" altLang="ja-JP" sz="2000" dirty="0"/>
          </a:p>
          <a:p>
            <a:pPr marL="285750" indent="-285750">
              <a:lnSpc>
                <a:spcPct val="150000"/>
              </a:lnSpc>
              <a:buFont typeface="Arial" panose="020B0604020202020204" pitchFamily="34" charset="0"/>
              <a:buChar char="•"/>
            </a:pPr>
            <a:r>
              <a:rPr kumimoji="1" lang="ja-JP" altLang="en-US" sz="2000"/>
              <a:t>学習データ</a:t>
            </a:r>
            <a:r>
              <a:rPr kumimoji="1" lang="en-US" altLang="ja-JP" sz="2000" dirty="0"/>
              <a:t>    </a:t>
            </a:r>
            <a:r>
              <a:rPr lang="ja-JP" altLang="en-US" sz="2000"/>
              <a:t>：</a:t>
            </a:r>
            <a:r>
              <a:rPr lang="en-US" altLang="ja-JP" sz="2000" dirty="0"/>
              <a:t>175</a:t>
            </a:r>
          </a:p>
          <a:p>
            <a:pPr marL="285750" indent="-285750">
              <a:lnSpc>
                <a:spcPct val="150000"/>
              </a:lnSpc>
              <a:buFont typeface="Arial" panose="020B0604020202020204" pitchFamily="34" charset="0"/>
              <a:buChar char="•"/>
            </a:pPr>
            <a:r>
              <a:rPr kumimoji="1" lang="ja-JP" altLang="en-US" sz="2000"/>
              <a:t>テストデータ</a:t>
            </a:r>
            <a:r>
              <a:rPr kumimoji="1" lang="en-US" altLang="ja-JP" sz="2000" dirty="0"/>
              <a:t>  </a:t>
            </a:r>
            <a:r>
              <a:rPr lang="en-US" altLang="ja-JP" sz="2000" dirty="0"/>
              <a:t>: </a:t>
            </a:r>
            <a:r>
              <a:rPr kumimoji="1" lang="en-US" altLang="ja-JP" sz="2000" dirty="0"/>
              <a:t>36</a:t>
            </a:r>
            <a:endParaRPr kumimoji="1" lang="ja-JP" altLang="en-US" sz="2000"/>
          </a:p>
        </p:txBody>
      </p:sp>
    </p:spTree>
    <p:extLst>
      <p:ext uri="{BB962C8B-B14F-4D97-AF65-F5344CB8AC3E}">
        <p14:creationId xmlns:p14="http://schemas.microsoft.com/office/powerpoint/2010/main" val="55564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83B6A-6C79-6E46-9DE3-A1683E2D3310}"/>
              </a:ext>
            </a:extLst>
          </p:cNvPr>
          <p:cNvSpPr>
            <a:spLocks noGrp="1"/>
          </p:cNvSpPr>
          <p:nvPr>
            <p:ph type="title"/>
          </p:nvPr>
        </p:nvSpPr>
        <p:spPr/>
        <p:txBody>
          <a:bodyPr/>
          <a:lstStyle/>
          <a:p>
            <a:r>
              <a:rPr kumimoji="1" lang="en-US" altLang="ja-JP" dirty="0"/>
              <a:t>4. </a:t>
            </a:r>
            <a:r>
              <a:rPr kumimoji="1" lang="ja-JP" altLang="en-US"/>
              <a:t>機械学習モデル</a:t>
            </a:r>
            <a:r>
              <a:rPr lang="ja-JP" altLang="en-US"/>
              <a:t>について</a:t>
            </a:r>
            <a:endParaRPr kumimoji="1" lang="ja-JP" altLang="en-US"/>
          </a:p>
        </p:txBody>
      </p:sp>
      <p:sp>
        <p:nvSpPr>
          <p:cNvPr id="3" name="日付プレースホルダー 2">
            <a:extLst>
              <a:ext uri="{FF2B5EF4-FFF2-40B4-BE49-F238E27FC236}">
                <a16:creationId xmlns:a16="http://schemas.microsoft.com/office/drawing/2014/main" id="{675E1003-7758-5541-B98E-B1D1D6D493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9D59E9-BCEB-D347-9222-545768DD836D}"/>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9F911EB-2048-3248-B643-C4EC0B990485}"/>
              </a:ext>
            </a:extLst>
          </p:cNvPr>
          <p:cNvSpPr>
            <a:spLocks noGrp="1"/>
          </p:cNvSpPr>
          <p:nvPr>
            <p:ph type="sldNum" sz="quarter" idx="12"/>
          </p:nvPr>
        </p:nvSpPr>
        <p:spPr/>
        <p:txBody>
          <a:bodyPr/>
          <a:lstStyle/>
          <a:p>
            <a:fld id="{EBF20315-4ABA-CE46-AEE9-7A61AF2A9965}" type="slidenum">
              <a:rPr kumimoji="1" lang="ja-JP" altLang="en-US" smtClean="0"/>
              <a:t>8</a:t>
            </a:fld>
            <a:endParaRPr kumimoji="1" lang="ja-JP" altLang="en-US"/>
          </a:p>
        </p:txBody>
      </p:sp>
      <p:graphicFrame>
        <p:nvGraphicFramePr>
          <p:cNvPr id="8" name="表 8">
            <a:extLst>
              <a:ext uri="{FF2B5EF4-FFF2-40B4-BE49-F238E27FC236}">
                <a16:creationId xmlns:a16="http://schemas.microsoft.com/office/drawing/2014/main" id="{00073B10-398B-1249-B7CD-F36E71031EF2}"/>
              </a:ext>
            </a:extLst>
          </p:cNvPr>
          <p:cNvGraphicFramePr>
            <a:graphicFrameLocks noGrp="1"/>
          </p:cNvGraphicFramePr>
          <p:nvPr>
            <p:extLst>
              <p:ext uri="{D42A27DB-BD31-4B8C-83A1-F6EECF244321}">
                <p14:modId xmlns:p14="http://schemas.microsoft.com/office/powerpoint/2010/main" val="920949992"/>
              </p:ext>
            </p:extLst>
          </p:nvPr>
        </p:nvGraphicFramePr>
        <p:xfrm>
          <a:off x="711530" y="2076490"/>
          <a:ext cx="5384470" cy="3179356"/>
        </p:xfrm>
        <a:graphic>
          <a:graphicData uri="http://schemas.openxmlformats.org/drawingml/2006/table">
            <a:tbl>
              <a:tblPr firstRow="1" bandRow="1">
                <a:tableStyleId>{5C22544A-7EE6-4342-B048-85BDC9FD1C3A}</a:tableStyleId>
              </a:tblPr>
              <a:tblGrid>
                <a:gridCol w="3337956">
                  <a:extLst>
                    <a:ext uri="{9D8B030D-6E8A-4147-A177-3AD203B41FA5}">
                      <a16:colId xmlns:a16="http://schemas.microsoft.com/office/drawing/2014/main" val="2806796891"/>
                    </a:ext>
                  </a:extLst>
                </a:gridCol>
                <a:gridCol w="2046514">
                  <a:extLst>
                    <a:ext uri="{9D8B030D-6E8A-4147-A177-3AD203B41FA5}">
                      <a16:colId xmlns:a16="http://schemas.microsoft.com/office/drawing/2014/main" val="1919510118"/>
                    </a:ext>
                  </a:extLst>
                </a:gridCol>
              </a:tblGrid>
              <a:tr h="552382">
                <a:tc>
                  <a:txBody>
                    <a:bodyPr/>
                    <a:lstStyle/>
                    <a:p>
                      <a:r>
                        <a:rPr kumimoji="1" lang="ja-JP" altLang="en-US" sz="2400"/>
                        <a:t>選定モデル名</a:t>
                      </a:r>
                    </a:p>
                  </a:txBody>
                  <a:tcPr/>
                </a:tc>
                <a:tc>
                  <a:txBody>
                    <a:bodyPr/>
                    <a:lstStyle/>
                    <a:p>
                      <a:r>
                        <a:rPr kumimoji="1" lang="ja-JP" altLang="ja-JP" sz="2400" b="1" kern="1200">
                          <a:solidFill>
                            <a:schemeClr val="lt1"/>
                          </a:solidFill>
                          <a:effectLst/>
                          <a:latin typeface="+mn-lt"/>
                          <a:ea typeface="+mn-ea"/>
                          <a:cs typeface="+mn-cs"/>
                        </a:rPr>
                        <a:t>性能</a:t>
                      </a:r>
                      <a:r>
                        <a:rPr kumimoji="1" lang="en-US" altLang="ja-JP" sz="2400" b="1" kern="1200" dirty="0">
                          <a:solidFill>
                            <a:schemeClr val="lt1"/>
                          </a:solidFill>
                          <a:effectLst/>
                          <a:latin typeface="+mn-lt"/>
                          <a:ea typeface="+mn-ea"/>
                          <a:cs typeface="+mn-cs"/>
                        </a:rPr>
                        <a:t>(F1</a:t>
                      </a:r>
                      <a:r>
                        <a:rPr kumimoji="1" lang="ja-JP" altLang="ja-JP" sz="2400" b="1" kern="1200">
                          <a:solidFill>
                            <a:schemeClr val="lt1"/>
                          </a:solidFill>
                          <a:effectLst/>
                          <a:latin typeface="+mn-lt"/>
                          <a:ea typeface="+mn-ea"/>
                          <a:cs typeface="+mn-cs"/>
                        </a:rPr>
                        <a:t>値</a:t>
                      </a:r>
                      <a:r>
                        <a:rPr kumimoji="1" lang="en-US" altLang="ja-JP" sz="2400" b="1" kern="1200" dirty="0">
                          <a:solidFill>
                            <a:schemeClr val="lt1"/>
                          </a:solidFill>
                          <a:effectLst/>
                          <a:latin typeface="+mn-lt"/>
                          <a:ea typeface="+mn-ea"/>
                          <a:cs typeface="+mn-cs"/>
                        </a:rPr>
                        <a:t>)%</a:t>
                      </a:r>
                      <a:r>
                        <a:rPr lang="ja-JP" altLang="ja-JP" sz="2400">
                          <a:effectLst/>
                        </a:rPr>
                        <a:t> </a:t>
                      </a:r>
                      <a:endParaRPr kumimoji="1" lang="ja-JP" altLang="en-US" sz="2400"/>
                    </a:p>
                  </a:txBody>
                  <a:tcPr/>
                </a:tc>
                <a:extLst>
                  <a:ext uri="{0D108BD9-81ED-4DB2-BD59-A6C34878D82A}">
                    <a16:rowId xmlns:a16="http://schemas.microsoft.com/office/drawing/2014/main" val="821598664"/>
                  </a:ext>
                </a:extLst>
              </a:tr>
              <a:tr h="560698">
                <a:tc>
                  <a:txBody>
                    <a:bodyPr/>
                    <a:lstStyle/>
                    <a:p>
                      <a:r>
                        <a:rPr kumimoji="1" lang="en-US" altLang="ja-JP" sz="2800" dirty="0"/>
                        <a:t>Random Forest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48.3</a:t>
                      </a:r>
                      <a:r>
                        <a:rPr lang="ja-JP" altLang="ja-JP" sz="2800">
                          <a:effectLst/>
                        </a:rPr>
                        <a:t> </a:t>
                      </a:r>
                      <a:endParaRPr kumimoji="1" lang="ja-JP" altLang="en-US" sz="2800"/>
                    </a:p>
                  </a:txBody>
                  <a:tcPr/>
                </a:tc>
                <a:extLst>
                  <a:ext uri="{0D108BD9-81ED-4DB2-BD59-A6C34878D82A}">
                    <a16:rowId xmlns:a16="http://schemas.microsoft.com/office/drawing/2014/main" val="2606471440"/>
                  </a:ext>
                </a:extLst>
              </a:tr>
              <a:tr h="560698">
                <a:tc>
                  <a:txBody>
                    <a:bodyPr/>
                    <a:lstStyle/>
                    <a:p>
                      <a:r>
                        <a:rPr kumimoji="1" lang="en-US" altLang="ja-JP" sz="2800" dirty="0" err="1"/>
                        <a:t>XGBoost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60.6</a:t>
                      </a:r>
                      <a:r>
                        <a:rPr lang="ja-JP" altLang="ja-JP" sz="2800">
                          <a:effectLst/>
                        </a:rPr>
                        <a:t> </a:t>
                      </a:r>
                      <a:endParaRPr kumimoji="1" lang="ja-JP" altLang="en-US" sz="2800"/>
                    </a:p>
                  </a:txBody>
                  <a:tcPr/>
                </a:tc>
                <a:extLst>
                  <a:ext uri="{0D108BD9-81ED-4DB2-BD59-A6C34878D82A}">
                    <a16:rowId xmlns:a16="http://schemas.microsoft.com/office/drawing/2014/main" val="62298526"/>
                  </a:ext>
                </a:extLst>
              </a:tr>
              <a:tr h="560698">
                <a:tc>
                  <a:txBody>
                    <a:bodyPr/>
                    <a:lstStyle/>
                    <a:p>
                      <a:r>
                        <a:rPr kumimoji="1" lang="en-US" altLang="ja-JP" sz="2800" dirty="0" err="1"/>
                        <a:t>LightGBM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62.9</a:t>
                      </a:r>
                      <a:r>
                        <a:rPr lang="ja-JP" altLang="ja-JP" sz="2800">
                          <a:effectLst/>
                        </a:rPr>
                        <a:t> </a:t>
                      </a:r>
                      <a:endParaRPr kumimoji="1" lang="ja-JP" altLang="en-US" sz="2800"/>
                    </a:p>
                  </a:txBody>
                  <a:tcPr/>
                </a:tc>
                <a:extLst>
                  <a:ext uri="{0D108BD9-81ED-4DB2-BD59-A6C34878D82A}">
                    <a16:rowId xmlns:a16="http://schemas.microsoft.com/office/drawing/2014/main" val="1763841802"/>
                  </a:ext>
                </a:extLst>
              </a:tr>
              <a:tr h="560698">
                <a:tc>
                  <a:txBody>
                    <a:bodyPr/>
                    <a:lstStyle/>
                    <a:p>
                      <a:r>
                        <a:rPr kumimoji="1" lang="en-US" altLang="ja-JP" sz="2800" dirty="0"/>
                        <a:t>Support Vector</a:t>
                      </a:r>
                    </a:p>
                    <a:p>
                      <a:r>
                        <a:rPr kumimoji="1" lang="en-US" altLang="ja-JP" sz="2800" dirty="0"/>
                        <a:t>Machine(SVM)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71.0</a:t>
                      </a:r>
                      <a:r>
                        <a:rPr lang="ja-JP" altLang="ja-JP" sz="2800">
                          <a:effectLst/>
                        </a:rPr>
                        <a:t> </a:t>
                      </a:r>
                      <a:endParaRPr kumimoji="1" lang="ja-JP" altLang="en-US" sz="2800"/>
                    </a:p>
                  </a:txBody>
                  <a:tcPr/>
                </a:tc>
                <a:extLst>
                  <a:ext uri="{0D108BD9-81ED-4DB2-BD59-A6C34878D82A}">
                    <a16:rowId xmlns:a16="http://schemas.microsoft.com/office/drawing/2014/main" val="571739927"/>
                  </a:ext>
                </a:extLst>
              </a:tr>
            </a:tbl>
          </a:graphicData>
        </a:graphic>
      </p:graphicFrame>
      <p:pic>
        <p:nvPicPr>
          <p:cNvPr id="9" name="図 8" descr="グラフ&#10;&#10;自動的に生成された説明">
            <a:extLst>
              <a:ext uri="{FF2B5EF4-FFF2-40B4-BE49-F238E27FC236}">
                <a16:creationId xmlns:a16="http://schemas.microsoft.com/office/drawing/2014/main" id="{EAF09A13-99D1-A44A-9C5F-285F52D8D8ED}"/>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6936513" y="2101036"/>
            <a:ext cx="4159437" cy="3020052"/>
          </a:xfrm>
          <a:prstGeom prst="rect">
            <a:avLst/>
          </a:prstGeom>
          <a:ln>
            <a:noFill/>
          </a:ln>
          <a:extLst>
            <a:ext uri="{53640926-AAD7-44D8-BBD7-CCE9431645EC}">
              <a14:shadowObscured xmlns:a14="http://schemas.microsoft.com/office/drawing/2010/main"/>
            </a:ext>
          </a:extLst>
        </p:spPr>
      </p:pic>
      <p:sp>
        <p:nvSpPr>
          <p:cNvPr id="10" name="正方形/長方形 9">
            <a:extLst>
              <a:ext uri="{FF2B5EF4-FFF2-40B4-BE49-F238E27FC236}">
                <a16:creationId xmlns:a16="http://schemas.microsoft.com/office/drawing/2014/main" id="{74FCFE6B-93B8-D745-8BC7-D14F218969C8}"/>
              </a:ext>
            </a:extLst>
          </p:cNvPr>
          <p:cNvSpPr/>
          <p:nvPr/>
        </p:nvSpPr>
        <p:spPr>
          <a:xfrm>
            <a:off x="6936513" y="5121088"/>
            <a:ext cx="4362641" cy="97251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1: </a:t>
            </a:r>
            <a:r>
              <a:rPr lang="ja-JP" altLang="ja-JP" sz="2000">
                <a:latin typeface="+mn-ea"/>
                <a:cs typeface="Times New Roman" panose="02020603050405020304" pitchFamily="18" charset="0"/>
              </a:rPr>
              <a:t>クリプトサイトになり得る凹み</a:t>
            </a:r>
            <a:endParaRPr lang="en-US" altLang="ja-JP" sz="20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0:</a:t>
            </a:r>
            <a:r>
              <a:rPr lang="ja-JP" altLang="ja-JP" sz="2000">
                <a:latin typeface="+mn-ea"/>
                <a:cs typeface="Times New Roman" panose="02020603050405020304" pitchFamily="18" charset="0"/>
              </a:rPr>
              <a:t>その他の凹</a:t>
            </a:r>
            <a:r>
              <a:rPr lang="ja-JP" altLang="en-US" sz="2000">
                <a:latin typeface="+mn-ea"/>
                <a:cs typeface="Times New Roman" panose="02020603050405020304" pitchFamily="18" charset="0"/>
              </a:rPr>
              <a:t>み</a:t>
            </a:r>
            <a:r>
              <a:rPr lang="ja-JP" altLang="ja-JP" sz="2000">
                <a:latin typeface="+mn-ea"/>
              </a:rPr>
              <a:t> </a:t>
            </a:r>
            <a:endParaRPr lang="ja-JP" altLang="en-US" sz="2000">
              <a:latin typeface="+mn-ea"/>
            </a:endParaRPr>
          </a:p>
        </p:txBody>
      </p:sp>
      <p:sp>
        <p:nvSpPr>
          <p:cNvPr id="11" name="テキスト ボックス 10">
            <a:extLst>
              <a:ext uri="{FF2B5EF4-FFF2-40B4-BE49-F238E27FC236}">
                <a16:creationId xmlns:a16="http://schemas.microsoft.com/office/drawing/2014/main" id="{AE84FA7B-2D81-1545-81CF-A19A6F2F14E5}"/>
              </a:ext>
            </a:extLst>
          </p:cNvPr>
          <p:cNvSpPr txBox="1"/>
          <p:nvPr/>
        </p:nvSpPr>
        <p:spPr>
          <a:xfrm>
            <a:off x="7327464" y="1500683"/>
            <a:ext cx="2400016" cy="461665"/>
          </a:xfrm>
          <a:prstGeom prst="rect">
            <a:avLst/>
          </a:prstGeom>
          <a:noFill/>
        </p:spPr>
        <p:txBody>
          <a:bodyPr wrap="none" rtlCol="0">
            <a:spAutoFit/>
          </a:bodyPr>
          <a:lstStyle/>
          <a:p>
            <a:r>
              <a:rPr kumimoji="1" lang="en-US" altLang="ja-JP" sz="2400" dirty="0">
                <a:latin typeface="+mn-ea"/>
              </a:rPr>
              <a:t>SVM</a:t>
            </a:r>
            <a:r>
              <a:rPr kumimoji="1" lang="ja-JP" altLang="en-US" sz="2400">
                <a:latin typeface="+mn-ea"/>
              </a:rPr>
              <a:t>の混合行列</a:t>
            </a:r>
            <a:endParaRPr kumimoji="1" lang="en-US" altLang="ja-JP" sz="2400" dirty="0">
              <a:latin typeface="+mn-ea"/>
            </a:endParaRPr>
          </a:p>
        </p:txBody>
      </p:sp>
      <p:sp>
        <p:nvSpPr>
          <p:cNvPr id="12" name="フレーム 11">
            <a:extLst>
              <a:ext uri="{FF2B5EF4-FFF2-40B4-BE49-F238E27FC236}">
                <a16:creationId xmlns:a16="http://schemas.microsoft.com/office/drawing/2014/main" id="{5C795B07-D667-F647-970F-04B73369A76C}"/>
              </a:ext>
            </a:extLst>
          </p:cNvPr>
          <p:cNvSpPr/>
          <p:nvPr/>
        </p:nvSpPr>
        <p:spPr>
          <a:xfrm>
            <a:off x="711530" y="4275118"/>
            <a:ext cx="5384470" cy="980728"/>
          </a:xfrm>
          <a:prstGeom prst="frame">
            <a:avLst>
              <a:gd name="adj1" fmla="val 76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31BBE7B-9313-3D40-9721-D563AA77AE03}"/>
              </a:ext>
            </a:extLst>
          </p:cNvPr>
          <p:cNvSpPr txBox="1"/>
          <p:nvPr/>
        </p:nvSpPr>
        <p:spPr>
          <a:xfrm>
            <a:off x="603493" y="1505076"/>
            <a:ext cx="6098314" cy="461665"/>
          </a:xfrm>
          <a:prstGeom prst="rect">
            <a:avLst/>
          </a:prstGeom>
          <a:noFill/>
        </p:spPr>
        <p:txBody>
          <a:bodyPr wrap="square" rtlCol="0">
            <a:spAutoFit/>
          </a:bodyPr>
          <a:lstStyle/>
          <a:p>
            <a:r>
              <a:rPr lang="ja-JP" altLang="en-US" sz="2400"/>
              <a:t>選定モデル名とテストデータに対する性能</a:t>
            </a:r>
            <a:endParaRPr kumimoji="1" lang="ja-JP" altLang="en-US" sz="2400"/>
          </a:p>
        </p:txBody>
      </p:sp>
      <p:sp>
        <p:nvSpPr>
          <p:cNvPr id="14" name="正方形/長方形 13">
            <a:extLst>
              <a:ext uri="{FF2B5EF4-FFF2-40B4-BE49-F238E27FC236}">
                <a16:creationId xmlns:a16="http://schemas.microsoft.com/office/drawing/2014/main" id="{4C6A4DE4-D627-484C-BF90-12F4870716BE}"/>
              </a:ext>
            </a:extLst>
          </p:cNvPr>
          <p:cNvSpPr/>
          <p:nvPr/>
        </p:nvSpPr>
        <p:spPr>
          <a:xfrm>
            <a:off x="603493" y="5300469"/>
            <a:ext cx="5654803"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en-US" altLang="ja-JP" sz="2000" dirty="0">
                <a:solidFill>
                  <a:schemeClr val="tx1"/>
                </a:solidFill>
              </a:rPr>
              <a:t>SVM</a:t>
            </a:r>
            <a:r>
              <a:rPr lang="ja-JP" altLang="en-US" sz="2000">
                <a:solidFill>
                  <a:schemeClr val="tx1"/>
                </a:solidFill>
              </a:rPr>
              <a:t>が</a:t>
            </a:r>
            <a:r>
              <a:rPr kumimoji="1" lang="ja-JP" altLang="en-US" sz="2000">
                <a:solidFill>
                  <a:schemeClr val="tx1"/>
                </a:solidFill>
              </a:rPr>
              <a:t>テストデータに</a:t>
            </a:r>
            <a:r>
              <a:rPr lang="ja-JP" altLang="en-US" sz="2000">
                <a:solidFill>
                  <a:schemeClr val="tx1"/>
                </a:solidFill>
              </a:rPr>
              <a:t>対して最も精度が高く、</a:t>
            </a:r>
            <a:endParaRPr kumimoji="1" lang="en-US" altLang="ja-JP" sz="2000" dirty="0">
              <a:solidFill>
                <a:schemeClr val="tx1"/>
              </a:solidFill>
            </a:endParaRPr>
          </a:p>
          <a:p>
            <a:pPr algn="ctr"/>
            <a:r>
              <a:rPr lang="en" altLang="ja-JP" sz="2000" dirty="0">
                <a:solidFill>
                  <a:schemeClr val="tx1"/>
                </a:solidFill>
              </a:rPr>
              <a:t>F1</a:t>
            </a:r>
            <a:r>
              <a:rPr lang="ja-JP" altLang="en-US" sz="2000">
                <a:solidFill>
                  <a:schemeClr val="tx1"/>
                </a:solidFill>
              </a:rPr>
              <a:t>値</a:t>
            </a:r>
            <a:r>
              <a:rPr lang="en" altLang="ja-JP" sz="2000" dirty="0">
                <a:solidFill>
                  <a:schemeClr val="tx1"/>
                </a:solidFill>
              </a:rPr>
              <a:t>: </a:t>
            </a:r>
            <a:r>
              <a:rPr lang="en" altLang="ja-JP" sz="2000" b="1" dirty="0">
                <a:solidFill>
                  <a:schemeClr val="tx1"/>
                </a:solidFill>
              </a:rPr>
              <a:t>71.0%</a:t>
            </a:r>
            <a:r>
              <a:rPr lang="en" altLang="ja-JP" sz="2000" dirty="0">
                <a:solidFill>
                  <a:schemeClr val="tx1"/>
                </a:solidFill>
              </a:rPr>
              <a:t> </a:t>
            </a:r>
            <a:r>
              <a:rPr lang="ja-JP" altLang="en-US" sz="2000" dirty="0">
                <a:solidFill>
                  <a:schemeClr val="tx1"/>
                </a:solidFill>
              </a:rPr>
              <a:t>の精度</a:t>
            </a:r>
            <a:r>
              <a:rPr lang="ja-JP" altLang="en-US" sz="2000">
                <a:solidFill>
                  <a:schemeClr val="tx1"/>
                </a:solidFill>
              </a:rPr>
              <a:t>を達成した。</a:t>
            </a:r>
            <a:endParaRPr lang="en" altLang="ja-JP" sz="2000" dirty="0">
              <a:solidFill>
                <a:schemeClr val="tx1"/>
              </a:solidFill>
            </a:endParaRPr>
          </a:p>
        </p:txBody>
      </p:sp>
    </p:spTree>
    <p:extLst>
      <p:ext uri="{BB962C8B-B14F-4D97-AF65-F5344CB8AC3E}">
        <p14:creationId xmlns:p14="http://schemas.microsoft.com/office/powerpoint/2010/main" val="418843099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TotalTime>
  <Words>3388</Words>
  <Application>Microsoft Macintosh PowerPoint</Application>
  <PresentationFormat>ワイド画面</PresentationFormat>
  <Paragraphs>367</Paragraphs>
  <Slides>22</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22</vt:i4>
      </vt:variant>
    </vt:vector>
  </HeadingPairs>
  <TitlesOfParts>
    <vt:vector size="29" baseType="lpstr">
      <vt:lpstr>YuMincho</vt:lpstr>
      <vt:lpstr>游ゴシック</vt:lpstr>
      <vt:lpstr>游ゴシック Light</vt:lpstr>
      <vt:lpstr>游明朝</vt:lpstr>
      <vt:lpstr>Arial</vt:lpstr>
      <vt:lpstr>Menlo</vt:lpstr>
      <vt:lpstr>Office テーマ</vt:lpstr>
      <vt:lpstr>機械学習を用いたタンパク質 クリプトサイトの予測法の開発</vt:lpstr>
      <vt:lpstr>背景</vt:lpstr>
      <vt:lpstr>背景</vt:lpstr>
      <vt:lpstr>研究目的</vt:lpstr>
      <vt:lpstr>構築パイプライン </vt:lpstr>
      <vt:lpstr>構築パイプライン </vt:lpstr>
      <vt:lpstr>2. Fpocketについて</vt:lpstr>
      <vt:lpstr>3. データセット構築について</vt:lpstr>
      <vt:lpstr>4. 機械学習モデルについて</vt:lpstr>
      <vt:lpstr>5. SVMの因子分析</vt:lpstr>
      <vt:lpstr>5. SVMの因子分析</vt:lpstr>
      <vt:lpstr>5. SVMの因子分析</vt:lpstr>
      <vt:lpstr>5. SVMの因子分析</vt:lpstr>
      <vt:lpstr>まとめ</vt:lpstr>
      <vt:lpstr>展望</vt:lpstr>
      <vt:lpstr>補足</vt:lpstr>
      <vt:lpstr>Appendix</vt:lpstr>
      <vt:lpstr>タンパク質構造からリガンド結合部位を予測する既存ソフトウェアの開発の歴史(2009年以降)※</vt:lpstr>
      <vt:lpstr>Fpocket※1のアルゴリズム概要</vt:lpstr>
      <vt:lpstr>5. 因子分析</vt:lpstr>
      <vt:lpstr>5. SVMの因子分析</vt:lpstr>
      <vt:lpstr>5. SVMの因子分析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機械学習を用いたタンパク質クリプトサイトの 予測法の開発</dc:title>
  <dc:creator>熊田　匡仁</dc:creator>
  <cp:lastModifiedBy>熊田　匡仁</cp:lastModifiedBy>
  <cp:revision>54</cp:revision>
  <dcterms:created xsi:type="dcterms:W3CDTF">2021-07-18T07:02:35Z</dcterms:created>
  <dcterms:modified xsi:type="dcterms:W3CDTF">2021-07-19T05:01:04Z</dcterms:modified>
</cp:coreProperties>
</file>